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1.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68" r:id="rId3"/>
    <p:sldMasterId id="2147483679" r:id="rId4"/>
  </p:sldMasterIdLst>
  <p:notesMasterIdLst>
    <p:notesMasterId r:id="rId7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9144000" cy="6858000" type="screen4x3"/>
  <p:notesSz cx="6858000" cy="9313863"/>
  <p:embeddedFontLst>
    <p:embeddedFont>
      <p:font typeface="Georgia" panose="02040502050405020303" pitchFamily="18" charset="0"/>
      <p:regular r:id="rId71"/>
      <p:bold r:id="rId72"/>
      <p:italic r:id="rId73"/>
      <p:boldItalic r:id="rId74"/>
    </p:embeddedFont>
    <p:embeddedFont>
      <p:font typeface="Arial Narrow" panose="020B0606020202030204" pitchFamily="34" charset="0"/>
      <p:regular r:id="rId75"/>
      <p:bold r:id="rId76"/>
      <p:italic r:id="rId77"/>
      <p:boldItalic r:id="rId78"/>
    </p:embeddedFont>
    <p:embeddedFont>
      <p:font typeface="Calibri" panose="020F050202020403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ikrd2bNfCgRZZLVbVnp6PQpJkC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ar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68E848-ECE3-4533-9B8B-9A2204E4B82C}">
  <a:tblStyle styleId="{7168E848-ECE3-4533-9B8B-9A2204E4B82C}" styleName="Table_0">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6.fntdata"/><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4.fntdata"/><Relationship Id="rId79" Type="http://schemas.openxmlformats.org/officeDocument/2006/relationships/font" Target="fonts/font9.fntdata"/><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12.fntdata"/><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5.fntdata"/><Relationship Id="rId83" Type="http://customschemas.google.com/relationships/presentationmetadata" Target="meta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1T18:47:07.842"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YoBPH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1800" cy="465693"/>
          </a:xfrm>
          <a:prstGeom prst="rect">
            <a:avLst/>
          </a:prstGeom>
          <a:noFill/>
          <a:ln>
            <a:noFill/>
          </a:ln>
        </p:spPr>
        <p:txBody>
          <a:bodyPr spcFirstLastPara="1" wrap="square" lIns="89800" tIns="89800" rIns="89800" bIns="89800"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65693"/>
          </a:xfrm>
          <a:prstGeom prst="rect">
            <a:avLst/>
          </a:prstGeom>
          <a:noFill/>
          <a:ln>
            <a:noFill/>
          </a:ln>
        </p:spPr>
        <p:txBody>
          <a:bodyPr spcFirstLastPara="1" wrap="square" lIns="89800" tIns="89800" rIns="89800" bIns="89800"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6552"/>
            <a:ext cx="2971800" cy="465693"/>
          </a:xfrm>
          <a:prstGeom prst="rect">
            <a:avLst/>
          </a:prstGeom>
          <a:noFill/>
          <a:ln>
            <a:noFill/>
          </a:ln>
        </p:spPr>
        <p:txBody>
          <a:bodyPr spcFirstLastPara="1" wrap="square" lIns="89800" tIns="89800" rIns="89800" bIns="89800"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 goal of this webinar is the help you understand the impact of the Rotary Foundation, increase your understanding of The Rotary Foundation, explain how to manage your district grants, help you understand what is expected of you, explain what forms need to be completed and help you to better understand the district grant process and of course, to qualify your club to receive a district grant. </a:t>
            </a:r>
            <a:endParaRPr/>
          </a:p>
        </p:txBody>
      </p:sp>
      <p:sp>
        <p:nvSpPr>
          <p:cNvPr id="217" name="Google Shape;217;p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Georgia"/>
                <a:ea typeface="Georgia"/>
                <a:cs typeface="Georgia"/>
                <a:sym typeface="Georgia"/>
              </a:rPr>
              <a:t>Our agenda for tonight is as follows:</a:t>
            </a:r>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Peggy will be discussing the design of a grant, </a:t>
            </a:r>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Bettye will be discussing the application process and implementation of a grant and </a:t>
            </a:r>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I will be finishing up with oversight and the reporting requirements.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I will be providing a little background on the Foundation, assisting with the section quiz and generally trying to keep out of everybody’s way in the process</a:t>
            </a:r>
            <a:endParaRPr>
              <a:latin typeface="Georgia"/>
              <a:ea typeface="Georgia"/>
              <a:cs typeface="Georgia"/>
              <a:sym typeface="Georgia"/>
            </a:endParaRPr>
          </a:p>
        </p:txBody>
      </p:sp>
      <p:sp>
        <p:nvSpPr>
          <p:cNvPr id="225" name="Google Shape;225;p1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r>
              <a:rPr lang="en-US"/>
              <a:t>As you are probably aware, we are have just celebrated the 100</a:t>
            </a:r>
            <a:r>
              <a:rPr lang="en-US" baseline="30000"/>
              <a:t>th</a:t>
            </a:r>
            <a:r>
              <a:rPr lang="en-US"/>
              <a:t> anniversary of the creation of The Rotary Foundation through the 2016-17 year.  So before we jump into tonight’s program, we thought it would be nice to share some information about the Foundation which helps us serve so many people throughout the world. These numbers are from the 2020 annual report.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From its first contribution of $26.50, the Foundation’s assets have grown to approximately $1 billion, and $4.9 billion have been spent on programs and projects, transforming millions of lives across the globe.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 over 3 billion children have been immunized against polio, reducing cases of the disease by 99.9 percent.</a:t>
            </a:r>
            <a:endParaRPr/>
          </a:p>
          <a:p>
            <a:pPr marL="0" lvl="0" indent="-7620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 More than 1300 Rotary Peace Fellows have been trained to resolve conflict, deal with the aftermath of war, and promote peace.</a:t>
            </a:r>
            <a:endParaRPr/>
          </a:p>
          <a:p>
            <a:pPr marL="0" lvl="0" indent="-7620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 Hundreds of thousands of people now enjoy access to clean water, heath care, and education, thanks to Foundation humanitarian projects.</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endParaRPr/>
          </a:p>
        </p:txBody>
      </p:sp>
      <p:sp>
        <p:nvSpPr>
          <p:cNvPr id="233" name="Google Shape;233;p1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457687" lvl="0" indent="-457687" algn="l" rtl="0">
              <a:lnSpc>
                <a:spcPct val="108500"/>
              </a:lnSpc>
              <a:spcBef>
                <a:spcPts val="0"/>
              </a:spcBef>
              <a:spcAft>
                <a:spcPts val="0"/>
              </a:spcAft>
              <a:buSzPts val="1400"/>
              <a:buNone/>
            </a:pPr>
            <a:r>
              <a:rPr lang="en-US">
                <a:solidFill>
                  <a:srgbClr val="505050"/>
                </a:solidFill>
                <a:latin typeface="Georgia"/>
                <a:ea typeface="Georgia"/>
                <a:cs typeface="Georgia"/>
                <a:sym typeface="Georgia"/>
              </a:rPr>
              <a:t>Rotarians support our Foundation through:</a:t>
            </a:r>
            <a:endParaRPr/>
          </a:p>
          <a:p>
            <a:pPr marL="631609" lvl="1" indent="-173918"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The PolioPlus Fund, dedicated to global polio eradication</a:t>
            </a:r>
            <a:endParaRPr>
              <a:solidFill>
                <a:srgbClr val="000000"/>
              </a:solidFill>
              <a:latin typeface="Arial"/>
              <a:ea typeface="Arial"/>
              <a:cs typeface="Arial"/>
              <a:sym typeface="Arial"/>
            </a:endParaRPr>
          </a:p>
          <a:p>
            <a:pPr marL="631609" lvl="1" indent="-173918"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The Annual Fund, primary source of funding for Foundation grants and activities</a:t>
            </a:r>
            <a:endParaRPr>
              <a:solidFill>
                <a:srgbClr val="000000"/>
              </a:solidFill>
              <a:latin typeface="Arial"/>
              <a:ea typeface="Arial"/>
              <a:cs typeface="Arial"/>
              <a:sym typeface="Arial"/>
            </a:endParaRPr>
          </a:p>
          <a:p>
            <a:pPr marL="631609" lvl="1" indent="-173918"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The Endowment Fund, which supports the Foundation in perpetuity</a:t>
            </a:r>
            <a:endParaRPr>
              <a:solidFill>
                <a:srgbClr val="000000"/>
              </a:solidFill>
              <a:latin typeface="Arial"/>
              <a:ea typeface="Arial"/>
              <a:cs typeface="Arial"/>
              <a:sym typeface="Arial"/>
            </a:endParaRPr>
          </a:p>
          <a:p>
            <a:pPr marL="915375" lvl="0" indent="0" algn="l" rtl="0">
              <a:lnSpc>
                <a:spcPct val="100000"/>
              </a:lnSpc>
              <a:spcBef>
                <a:spcPts val="0"/>
              </a:spcBef>
              <a:spcAft>
                <a:spcPts val="0"/>
              </a:spcAft>
              <a:buSzPts val="1400"/>
              <a:buNone/>
            </a:pPr>
            <a:endParaRPr/>
          </a:p>
        </p:txBody>
      </p:sp>
      <p:sp>
        <p:nvSpPr>
          <p:cNvPr id="242" name="Google Shape;242;p1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171633" lvl="0" indent="-171633" algn="l" rtl="0">
              <a:lnSpc>
                <a:spcPct val="108500"/>
              </a:lnSpc>
              <a:spcBef>
                <a:spcPts val="0"/>
              </a:spcBef>
              <a:spcAft>
                <a:spcPts val="0"/>
              </a:spcAft>
              <a:buClr>
                <a:srgbClr val="505050"/>
              </a:buClr>
              <a:buSzPts val="1200"/>
              <a:buFont typeface="Arial"/>
              <a:buChar char="•"/>
            </a:pPr>
            <a:r>
              <a:rPr lang="en-US">
                <a:solidFill>
                  <a:srgbClr val="505050"/>
                </a:solidFill>
                <a:latin typeface="Georgia"/>
                <a:ea typeface="Georgia"/>
                <a:cs typeface="Georgia"/>
                <a:sym typeface="Georgia"/>
              </a:rPr>
              <a:t>Contributions to the Annual Fund support local and international grants and activities through the SHARE system. </a:t>
            </a:r>
            <a:endParaRPr/>
          </a:p>
          <a:p>
            <a:pPr marL="171633" lvl="0" indent="-95431" algn="l" rtl="0">
              <a:lnSpc>
                <a:spcPct val="108500"/>
              </a:lnSpc>
              <a:spcBef>
                <a:spcPts val="600"/>
              </a:spcBef>
              <a:spcAft>
                <a:spcPts val="0"/>
              </a:spcAft>
              <a:buClr>
                <a:schemeClr val="dk1"/>
              </a:buClr>
              <a:buSzPts val="1200"/>
              <a:buFont typeface="Arial"/>
              <a:buNone/>
            </a:pPr>
            <a:endParaRPr>
              <a:solidFill>
                <a:srgbClr val="505050"/>
              </a:solidFill>
              <a:latin typeface="Georgia"/>
              <a:ea typeface="Georgia"/>
              <a:cs typeface="Georgia"/>
              <a:sym typeface="Georgia"/>
            </a:endParaRPr>
          </a:p>
          <a:p>
            <a:pPr marL="171633" lvl="0" indent="-171633"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Under the SHARE system, when you make a contribution to the annual fund, it is held for three years, then 50% of your contribution is returned to the District to the used for programs such as District Grants and Global Grants of the district, the other 50% is used by the Foundation in the World Fund for programs such as Global grants.</a:t>
            </a:r>
            <a:endParaRPr>
              <a:solidFill>
                <a:srgbClr val="505050"/>
              </a:solidFill>
              <a:latin typeface="Georgia"/>
              <a:ea typeface="Georgia"/>
              <a:cs typeface="Georgia"/>
              <a:sym typeface="Georgia"/>
            </a:endParaRPr>
          </a:p>
          <a:p>
            <a:pPr marL="457687" lvl="0" indent="-457687" algn="l" rtl="0">
              <a:lnSpc>
                <a:spcPct val="108500"/>
              </a:lnSpc>
              <a:spcBef>
                <a:spcPts val="600"/>
              </a:spcBef>
              <a:spcAft>
                <a:spcPts val="0"/>
              </a:spcAft>
              <a:buSzPts val="1400"/>
              <a:buNone/>
            </a:pPr>
            <a:endParaRPr>
              <a:solidFill>
                <a:srgbClr val="505050"/>
              </a:solidFill>
              <a:latin typeface="Georgia"/>
              <a:ea typeface="Georgia"/>
              <a:cs typeface="Georgia"/>
              <a:sym typeface="Georgia"/>
            </a:endParaRPr>
          </a:p>
          <a:p>
            <a:pPr marL="171633" lvl="0" indent="-171633"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Contributions are credited to the individual donor and the donor’s club and counted toward the club’s and district’s Annual Fund goals. </a:t>
            </a:r>
            <a:endParaRPr/>
          </a:p>
          <a:p>
            <a:pPr marL="171633" lvl="0" indent="-95431" algn="l" rtl="0">
              <a:lnSpc>
                <a:spcPct val="108500"/>
              </a:lnSpc>
              <a:spcBef>
                <a:spcPts val="600"/>
              </a:spcBef>
              <a:spcAft>
                <a:spcPts val="0"/>
              </a:spcAft>
              <a:buClr>
                <a:schemeClr val="dk1"/>
              </a:buClr>
              <a:buSzPts val="1200"/>
              <a:buFont typeface="Arial"/>
              <a:buNone/>
            </a:pPr>
            <a:endParaRPr>
              <a:solidFill>
                <a:srgbClr val="505050"/>
              </a:solidFill>
              <a:latin typeface="Georgia"/>
              <a:ea typeface="Georgia"/>
              <a:cs typeface="Georgia"/>
              <a:sym typeface="Georgia"/>
            </a:endParaRPr>
          </a:p>
          <a:p>
            <a:pPr marL="0" marR="0" lvl="0" indent="0" algn="l" rtl="0">
              <a:lnSpc>
                <a:spcPct val="100000"/>
              </a:lnSpc>
              <a:spcBef>
                <a:spcPts val="0"/>
              </a:spcBef>
              <a:spcAft>
                <a:spcPts val="0"/>
              </a:spcAft>
              <a:buSzPts val="1400"/>
              <a:buNone/>
            </a:pPr>
            <a:endParaRPr/>
          </a:p>
        </p:txBody>
      </p:sp>
      <p:sp>
        <p:nvSpPr>
          <p:cNvPr id="264" name="Google Shape;264;p1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solidFill>
                  <a:srgbClr val="000000"/>
                </a:solidFill>
              </a:rPr>
              <a:t>15</a:t>
            </a:fld>
            <a:endParaRPr sz="18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7: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171633" lvl="0" indent="-171633" algn="l" rtl="0">
              <a:lnSpc>
                <a:spcPct val="108500"/>
              </a:lnSpc>
              <a:spcBef>
                <a:spcPts val="0"/>
              </a:spcBef>
              <a:spcAft>
                <a:spcPts val="0"/>
              </a:spcAft>
              <a:buClr>
                <a:srgbClr val="000000"/>
              </a:buClr>
              <a:buSzPts val="1200"/>
              <a:buFont typeface="Arial"/>
              <a:buChar char="•"/>
            </a:pPr>
            <a:r>
              <a:rPr lang="en-US">
                <a:solidFill>
                  <a:srgbClr val="000000"/>
                </a:solidFill>
                <a:latin typeface="Times New Roman"/>
                <a:ea typeface="Times New Roman"/>
                <a:cs typeface="Times New Roman"/>
                <a:sym typeface="Times New Roman"/>
              </a:rPr>
              <a:t>Gifts to the Endowment Fund are held in perpetuity as part of an endowment. They are professionally invested, with a portion of the earnings used each year for purposes specified by the Trustees and the donors. </a:t>
            </a:r>
            <a:endParaRPr/>
          </a:p>
          <a:p>
            <a:pPr marL="457687" lvl="0" indent="-381487" algn="l" rtl="0">
              <a:lnSpc>
                <a:spcPct val="108500"/>
              </a:lnSpc>
              <a:spcBef>
                <a:spcPts val="600"/>
              </a:spcBef>
              <a:spcAft>
                <a:spcPts val="0"/>
              </a:spcAft>
              <a:buClr>
                <a:schemeClr val="dk1"/>
              </a:buClr>
              <a:buSzPts val="1200"/>
              <a:buFont typeface="Arial"/>
              <a:buNone/>
            </a:pPr>
            <a:endParaRPr>
              <a:solidFill>
                <a:srgbClr val="000000"/>
              </a:solidFill>
              <a:latin typeface="Times New Roman"/>
              <a:ea typeface="Times New Roman"/>
              <a:cs typeface="Times New Roman"/>
              <a:sym typeface="Times New Roman"/>
            </a:endParaRPr>
          </a:p>
          <a:p>
            <a:pPr marL="171633" lvl="0" indent="-171633" algn="l" rtl="0">
              <a:lnSpc>
                <a:spcPct val="108500"/>
              </a:lnSpc>
              <a:spcBef>
                <a:spcPts val="600"/>
              </a:spcBef>
              <a:spcAft>
                <a:spcPts val="0"/>
              </a:spcAft>
              <a:buClr>
                <a:srgbClr val="000000"/>
              </a:buClr>
              <a:buSzPts val="1200"/>
              <a:buFont typeface="Arial"/>
              <a:buChar char="•"/>
            </a:pPr>
            <a:r>
              <a:rPr lang="en-US">
                <a:solidFill>
                  <a:srgbClr val="000000"/>
                </a:solidFill>
                <a:latin typeface="Times New Roman"/>
                <a:ea typeface="Times New Roman"/>
                <a:cs typeface="Times New Roman"/>
                <a:sym typeface="Times New Roman"/>
              </a:rPr>
              <a:t>The Endowment Fund offers donors a way to create their own lasting legacy through Rotary. </a:t>
            </a:r>
            <a:endParaRPr>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endParaRPr/>
          </a:p>
        </p:txBody>
      </p:sp>
      <p:sp>
        <p:nvSpPr>
          <p:cNvPr id="272" name="Google Shape;272;p1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solidFill>
                  <a:srgbClr val="000000"/>
                </a:solidFill>
              </a:rPr>
              <a:t>16</a:t>
            </a:fld>
            <a:endParaRPr sz="18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18: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162194" lvl="0" indent="-162194" algn="l" rtl="0">
              <a:lnSpc>
                <a:spcPct val="100000"/>
              </a:lnSpc>
              <a:spcBef>
                <a:spcPts val="0"/>
              </a:spcBef>
              <a:spcAft>
                <a:spcPts val="0"/>
              </a:spcAft>
              <a:buClr>
                <a:schemeClr val="dk1"/>
              </a:buClr>
              <a:buSzPts val="1000"/>
              <a:buFont typeface="Arial"/>
              <a:buChar char="•"/>
            </a:pPr>
            <a:r>
              <a:rPr lang="en-US" sz="1000">
                <a:latin typeface="Arial"/>
                <a:ea typeface="Arial"/>
                <a:cs typeface="Arial"/>
                <a:sym typeface="Arial"/>
              </a:rPr>
              <a:t>To review: when we contribution to </a:t>
            </a:r>
            <a:r>
              <a:rPr lang="en-US" sz="1000" b="1">
                <a:latin typeface="Arial"/>
                <a:ea typeface="Arial"/>
                <a:cs typeface="Arial"/>
                <a:sym typeface="Arial"/>
              </a:rPr>
              <a:t>Annual Fund – SHARE</a:t>
            </a:r>
            <a:r>
              <a:rPr lang="en-US" sz="1000">
                <a:latin typeface="Arial"/>
                <a:ea typeface="Arial"/>
                <a:cs typeface="Arial"/>
                <a:sym typeface="Arial"/>
              </a:rPr>
              <a:t>, fifty percent (50%) of our contributions come back to our district through District Designated Funds (DDF) in three years to spend on educational and humanitarian activities chosen by us such as District Grants that are used for projects in our local community and Global Grants. </a:t>
            </a:r>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281" name="Google Shape;281;p1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l"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9: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SzPts val="1400"/>
              <a:buNone/>
            </a:pPr>
            <a:endParaRPr/>
          </a:p>
        </p:txBody>
      </p:sp>
      <p:sp>
        <p:nvSpPr>
          <p:cNvPr id="291" name="Google Shape;291;p1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0: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endParaRPr/>
          </a:p>
        </p:txBody>
      </p:sp>
      <p:sp>
        <p:nvSpPr>
          <p:cNvPr id="300" name="Google Shape;300;p2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t>Welcome to the 2025-26 Grants Management Seminar.   Participation in t</a:t>
            </a:r>
            <a:r>
              <a:rPr lang="en-US" sz="1200" b="0" i="0" u="none" strike="noStrike" cap="none">
                <a:solidFill>
                  <a:schemeClr val="dk1"/>
                </a:solidFill>
                <a:latin typeface="Calibri"/>
                <a:ea typeface="Calibri"/>
                <a:cs typeface="Calibri"/>
                <a:sym typeface="Calibri"/>
              </a:rPr>
              <a:t>his webinar will qualify you for DGE </a:t>
            </a:r>
            <a:r>
              <a:rPr lang="en-US"/>
              <a:t>Kari Akin’s 25-26</a:t>
            </a:r>
            <a:r>
              <a:rPr lang="en-US" sz="1200" b="0" i="0" u="none" strike="noStrike" cap="none">
                <a:solidFill>
                  <a:schemeClr val="dk1"/>
                </a:solidFill>
                <a:latin typeface="Calibri"/>
                <a:ea typeface="Calibri"/>
                <a:cs typeface="Calibri"/>
                <a:sym typeface="Calibri"/>
              </a:rPr>
              <a:t> Rotary Year which begins July 1.</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p:txBody>
      </p:sp>
      <p:sp>
        <p:nvSpPr>
          <p:cNvPr id="151" name="Google Shape;151;p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1: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r>
              <a:rPr lang="en-US" b="1"/>
              <a:t>Question 1  Multiple choice</a:t>
            </a:r>
            <a:endParaRPr/>
          </a:p>
          <a:p>
            <a:pPr marL="0" marR="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0"/>
              <a:t>Have you ever given to The Rotary Foundation?</a:t>
            </a:r>
            <a:endParaRPr/>
          </a:p>
          <a:p>
            <a:pPr marL="0" lvl="0" indent="0" algn="l" rtl="0">
              <a:lnSpc>
                <a:spcPct val="100000"/>
              </a:lnSpc>
              <a:spcBef>
                <a:spcPts val="0"/>
              </a:spcBef>
              <a:spcAft>
                <a:spcPts val="0"/>
              </a:spcAft>
              <a:buClr>
                <a:schemeClr val="dk1"/>
              </a:buClr>
              <a:buSzPts val="1200"/>
              <a:buFont typeface="Calibri"/>
              <a:buNone/>
            </a:pPr>
            <a:r>
              <a:rPr lang="en-US" b="0"/>
              <a:t>     -Once</a:t>
            </a:r>
            <a:endParaRPr/>
          </a:p>
          <a:p>
            <a:pPr marL="0" lvl="0" indent="0" algn="l" rtl="0">
              <a:lnSpc>
                <a:spcPct val="100000"/>
              </a:lnSpc>
              <a:spcBef>
                <a:spcPts val="0"/>
              </a:spcBef>
              <a:spcAft>
                <a:spcPts val="0"/>
              </a:spcAft>
              <a:buClr>
                <a:schemeClr val="dk1"/>
              </a:buClr>
              <a:buSzPts val="1200"/>
              <a:buFont typeface="Calibri"/>
              <a:buNone/>
            </a:pPr>
            <a:r>
              <a:rPr lang="en-US" b="0"/>
              <a:t>     -Several Times</a:t>
            </a:r>
            <a:endParaRPr/>
          </a:p>
          <a:p>
            <a:pPr marL="0" lvl="0" indent="0" algn="l" rtl="0">
              <a:lnSpc>
                <a:spcPct val="100000"/>
              </a:lnSpc>
              <a:spcBef>
                <a:spcPts val="0"/>
              </a:spcBef>
              <a:spcAft>
                <a:spcPts val="0"/>
              </a:spcAft>
              <a:buClr>
                <a:schemeClr val="dk1"/>
              </a:buClr>
              <a:buSzPts val="1200"/>
              <a:buFont typeface="Calibri"/>
              <a:buNone/>
            </a:pPr>
            <a:r>
              <a:rPr lang="en-US" b="0"/>
              <a:t>     -Monthly</a:t>
            </a:r>
            <a:endParaRPr/>
          </a:p>
          <a:p>
            <a:pPr marL="0" lvl="0" indent="0" algn="l" rtl="0">
              <a:lnSpc>
                <a:spcPct val="100000"/>
              </a:lnSpc>
              <a:spcBef>
                <a:spcPts val="0"/>
              </a:spcBef>
              <a:spcAft>
                <a:spcPts val="0"/>
              </a:spcAft>
              <a:buClr>
                <a:schemeClr val="dk1"/>
              </a:buClr>
              <a:buSzPts val="1200"/>
              <a:buFont typeface="Calibri"/>
              <a:buNone/>
            </a:pPr>
            <a:r>
              <a:rPr lang="en-US" b="0"/>
              <a:t>     -Never		</a:t>
            </a:r>
            <a:endParaRPr/>
          </a:p>
        </p:txBody>
      </p:sp>
      <p:sp>
        <p:nvSpPr>
          <p:cNvPr id="309" name="Google Shape;309;p2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Now onto our grants training program.</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As promised, PDG Peggy Peter will lead us off with a discussion of the designing of a District Grant Project.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Peggy it is all yours.</a:t>
            </a:r>
            <a:endParaRPr/>
          </a:p>
        </p:txBody>
      </p:sp>
      <p:sp>
        <p:nvSpPr>
          <p:cNvPr id="317" name="Google Shape;317;p2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21</a:t>
            </a:fld>
            <a:endParaRPr sz="120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We will discuss best practices for designing a project and how to develop a plan to implement your project.  </a:t>
            </a:r>
            <a:endParaRPr>
              <a:latin typeface="Times New Roman"/>
              <a:ea typeface="Times New Roman"/>
              <a:cs typeface="Times New Roman"/>
              <a:sym typeface="Times New Roman"/>
            </a:endParaRPr>
          </a:p>
        </p:txBody>
      </p:sp>
      <p:sp>
        <p:nvSpPr>
          <p:cNvPr id="327" name="Google Shape;327;p2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22</a:t>
            </a:fld>
            <a:endParaRPr sz="120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923997" lvl="0" indent="0" algn="l" rtl="0">
              <a:lnSpc>
                <a:spcPct val="100000"/>
              </a:lnSpc>
              <a:spcBef>
                <a:spcPts val="0"/>
              </a:spcBef>
              <a:spcAft>
                <a:spcPts val="0"/>
              </a:spcAft>
              <a:buSzPts val="1400"/>
              <a:buNone/>
            </a:pPr>
            <a:r>
              <a:rPr lang="en-US">
                <a:solidFill>
                  <a:srgbClr val="000000"/>
                </a:solidFill>
                <a:latin typeface="Georgia"/>
                <a:ea typeface="Georgia"/>
                <a:cs typeface="Georgia"/>
                <a:sym typeface="Georgia"/>
              </a:rPr>
              <a:t>Speaking points:</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Beneficiaries are more likely to support and participate in a project that addresses the needs of a community and has a sustainable outcome – one that will continue after the funds have been spent. </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Rotarians should partner with the community and organizations with technical expertise; however, projects must be managed by Rotarians. </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Working together means more than financial participation; it also means using each partner’s expertise to implement the project or activity.</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The implementation plan should include an achievable project timeline and should be shared with partners and beneficiaries.</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By establishing a financial management plan before applying for grants, clubs ensure that they will have processes in place to manage funds before any money is received.</a:t>
            </a:r>
            <a:endParaRPr/>
          </a:p>
          <a:p>
            <a:pPr marL="0" marR="923997" lvl="0" indent="0" algn="l" rtl="0">
              <a:lnSpc>
                <a:spcPct val="100000"/>
              </a:lnSpc>
              <a:spcBef>
                <a:spcPts val="607"/>
              </a:spcBef>
              <a:spcAft>
                <a:spcPts val="0"/>
              </a:spcAft>
              <a:buSzPts val="1400"/>
              <a:buNone/>
            </a:pPr>
            <a:endParaRPr>
              <a:solidFill>
                <a:srgbClr val="000000"/>
              </a:solidFill>
              <a:latin typeface="Georgia"/>
              <a:ea typeface="Georgia"/>
              <a:cs typeface="Georgia"/>
              <a:sym typeface="Georgia"/>
            </a:endParaRPr>
          </a:p>
        </p:txBody>
      </p:sp>
      <p:sp>
        <p:nvSpPr>
          <p:cNvPr id="335" name="Google Shape;335;p2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23</a:t>
            </a:fld>
            <a:endParaRPr sz="12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Asking members of the community what they need and what strengths they bring to the project results in greater support and involvement, which leads to a more sustainable, lasting impact.</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Once the needs are identified, your club should consider which can be addressed with the resources, skills, and availability of your club and its potential partners, including other Rotary clubs, districts, The Rotary Foundation, and non-Rotary organizations.</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Continue involving the community during the selection of the project and its planning and implementation.</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The Rotary publications </a:t>
            </a:r>
            <a:r>
              <a:rPr lang="en-US" i="1">
                <a:latin typeface="Georgia"/>
                <a:ea typeface="Georgia"/>
                <a:cs typeface="Georgia"/>
                <a:sym typeface="Georgia"/>
              </a:rPr>
              <a:t>Communities in Action </a:t>
            </a:r>
            <a:r>
              <a:rPr lang="en-US">
                <a:latin typeface="Georgia"/>
                <a:ea typeface="Georgia"/>
                <a:cs typeface="Georgia"/>
                <a:sym typeface="Georgia"/>
              </a:rPr>
              <a:t>and </a:t>
            </a:r>
            <a:r>
              <a:rPr lang="en-US" i="1">
                <a:latin typeface="Georgia"/>
                <a:ea typeface="Georgia"/>
                <a:cs typeface="Georgia"/>
                <a:sym typeface="Georgia"/>
              </a:rPr>
              <a:t>Community Assessment Tools </a:t>
            </a:r>
            <a:r>
              <a:rPr lang="en-US">
                <a:latin typeface="Georgia"/>
                <a:ea typeface="Georgia"/>
                <a:cs typeface="Georgia"/>
                <a:sym typeface="Georgia"/>
              </a:rPr>
              <a:t>offer information and resources for conducting a community needs assessment.</a:t>
            </a:r>
            <a:endParaRPr/>
          </a:p>
          <a:p>
            <a:pPr marL="0" lvl="0" indent="0" algn="l" rtl="0">
              <a:lnSpc>
                <a:spcPct val="100000"/>
              </a:lnSpc>
              <a:spcBef>
                <a:spcPts val="1212"/>
              </a:spcBef>
              <a:spcAft>
                <a:spcPts val="0"/>
              </a:spcAft>
              <a:buSzPts val="1400"/>
              <a:buNone/>
            </a:pPr>
            <a:endParaRPr>
              <a:latin typeface="Georgia"/>
              <a:ea typeface="Georgia"/>
              <a:cs typeface="Georgia"/>
              <a:sym typeface="Georgia"/>
            </a:endParaRPr>
          </a:p>
          <a:p>
            <a:pPr marL="0" lvl="0" indent="0" algn="l" rtl="0">
              <a:lnSpc>
                <a:spcPct val="100000"/>
              </a:lnSpc>
              <a:spcBef>
                <a:spcPts val="1212"/>
              </a:spcBef>
              <a:spcAft>
                <a:spcPts val="0"/>
              </a:spcAft>
              <a:buSzPts val="1400"/>
              <a:buNone/>
            </a:pPr>
            <a:r>
              <a:rPr lang="en-US">
                <a:latin typeface="Georgia"/>
                <a:ea typeface="Georgia"/>
                <a:cs typeface="Georgia"/>
                <a:sym typeface="Georgia"/>
              </a:rPr>
              <a:t>Discussion questions: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Has anyone been involved in conducting a community needs assessment? What was your experience?</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What successes or challenges can you share?</a:t>
            </a:r>
            <a:endParaRPr/>
          </a:p>
        </p:txBody>
      </p:sp>
      <p:sp>
        <p:nvSpPr>
          <p:cNvPr id="344" name="Google Shape;344;p25: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24</a:t>
            </a:fld>
            <a:endParaRPr sz="120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Rotarians must manage all projects that receive funding from The Rotary Foundation.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Both the host sponsor and international sponsor must have committees of three Rotarians to manage the project.</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Roles and responsibilities should be assigned to everyone on the committees.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Create a plan for managing funds and implementing the project.</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Develop a budget that includes details and a timeline for the purchase and distribution of goods, training, and any other activities.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Consider your liability for the project, ensure that your club is protected, and have a contingency plan in case something goes wrong.</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Set up a process for retaining documents related to the grant (see club MOU section 6) before funds are received.</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r>
              <a:rPr lang="en-US">
                <a:latin typeface="Georgia"/>
                <a:ea typeface="Georgia"/>
                <a:cs typeface="Georgia"/>
                <a:sym typeface="Georgia"/>
              </a:rPr>
              <a:t>Discussion questions: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Who would you include on the three-person project committee?</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What systems do you use to store grant records?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Does everyone on the committee have access to the records?</a:t>
            </a:r>
            <a:endParaRPr/>
          </a:p>
        </p:txBody>
      </p:sp>
      <p:sp>
        <p:nvSpPr>
          <p:cNvPr id="353" name="Google Shape;353;p2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25</a:t>
            </a:fld>
            <a:endParaRPr sz="1200">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A budget should be realistic and comprehensive to ensure adequate funding.</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When choosing a supplier, Rotarians should use a competitive bidding process to ensure that they get the highest quality goods at the best prices.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Clubs should keep records of any submitted bids.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Clubs must disclose any potential or real conflicts of interest related to the budget.</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r>
              <a:rPr lang="en-US">
                <a:latin typeface="Georgia"/>
                <a:ea typeface="Georgia"/>
                <a:cs typeface="Georgia"/>
                <a:sym typeface="Georgia"/>
              </a:rPr>
              <a:t>Discussion question:</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Has anyone been involved in a competitive bidding process?</a:t>
            </a:r>
            <a:endParaRPr/>
          </a:p>
          <a:p>
            <a:pPr marL="173249" lvl="0" indent="-98389" algn="l" rtl="0">
              <a:lnSpc>
                <a:spcPct val="100000"/>
              </a:lnSpc>
              <a:spcBef>
                <a:spcPts val="0"/>
              </a:spcBef>
              <a:spcAft>
                <a:spcPts val="0"/>
              </a:spcAft>
              <a:buSzPts val="1400"/>
              <a:buNone/>
            </a:pPr>
            <a:endParaRPr>
              <a:latin typeface="Georgia"/>
              <a:ea typeface="Georgia"/>
              <a:cs typeface="Georgia"/>
              <a:sym typeface="Georgia"/>
            </a:endParaRPr>
          </a:p>
        </p:txBody>
      </p:sp>
      <p:sp>
        <p:nvSpPr>
          <p:cNvPr id="361" name="Google Shape;361;p2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26</a:t>
            </a:fld>
            <a:endParaRPr sz="1200">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370" name="Google Shape;370;p2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27</a:t>
            </a:fld>
            <a:endParaRPr sz="1200">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2889e1cfa8_0_13: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32889e1cfa8_0_13:notes"/>
          <p:cNvSpPr txBox="1">
            <a:spLocks noGrp="1"/>
          </p:cNvSpPr>
          <p:nvPr>
            <p:ph type="body" idx="1"/>
          </p:nvPr>
        </p:nvSpPr>
        <p:spPr>
          <a:xfrm>
            <a:off x="685800" y="4424085"/>
            <a:ext cx="5486400" cy="4191300"/>
          </a:xfrm>
          <a:prstGeom prst="rect">
            <a:avLst/>
          </a:prstGeom>
          <a:noFill/>
          <a:ln>
            <a:noFill/>
          </a:ln>
        </p:spPr>
        <p:txBody>
          <a:bodyPr spcFirstLastPara="1" wrap="square" lIns="89800" tIns="89800" rIns="89800" bIns="89800" anchor="t" anchorCtr="0">
            <a:noAutofit/>
          </a:bodyPr>
          <a:lstStyle/>
          <a:p>
            <a:pPr marL="0" lvl="0" indent="0" algn="l" rtl="0">
              <a:spcBef>
                <a:spcPts val="0"/>
              </a:spcBef>
              <a:spcAft>
                <a:spcPts val="0"/>
              </a:spcAft>
              <a:buClr>
                <a:schemeClr val="dk1"/>
              </a:buClr>
              <a:buSzPts val="1400"/>
              <a:buFont typeface="Arial"/>
              <a:buNone/>
            </a:pPr>
            <a:r>
              <a:rPr lang="en-US"/>
              <a:t>Thank you Peggy.  Lets look at the polling questions.  Please respond the questions when I prompt you to do so.</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2</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Does a Club’s level of giving to the SHARE program of the Rotary Foundation’s Annual Fund play any part in deciding which clubs receive a grant?</a:t>
            </a:r>
            <a:endParaRPr/>
          </a:p>
          <a:p>
            <a:pPr marL="0" lvl="0" indent="0" algn="l" rtl="0">
              <a:spcBef>
                <a:spcPts val="0"/>
              </a:spcBef>
              <a:spcAft>
                <a:spcPts val="0"/>
              </a:spcAft>
              <a:buClr>
                <a:schemeClr val="dk1"/>
              </a:buClr>
              <a:buSzPts val="1400"/>
              <a:buFont typeface="Arial"/>
              <a:buNone/>
            </a:pPr>
            <a:r>
              <a:rPr lang="en-US"/>
              <a:t>		True or False</a:t>
            </a:r>
            <a:endParaRPr/>
          </a:p>
          <a:p>
            <a:pPr marL="0" lvl="0" indent="0" algn="l" rtl="0">
              <a:spcBef>
                <a:spcPts val="0"/>
              </a:spcBef>
              <a:spcAft>
                <a:spcPts val="0"/>
              </a:spcAft>
              <a:buClr>
                <a:schemeClr val="dk1"/>
              </a:buClr>
              <a:buSzPts val="1400"/>
              <a:buFont typeface="Arial"/>
              <a:buNone/>
            </a:pPr>
            <a:r>
              <a:rPr lang="en-US"/>
              <a:t>		</a:t>
            </a:r>
            <a:r>
              <a:rPr lang="en-US" b="1"/>
              <a:t>*True</a:t>
            </a:r>
            <a:endParaRPr b="1"/>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3</a:t>
            </a:r>
            <a:endParaRPr/>
          </a:p>
          <a:p>
            <a:pPr marL="0" lvl="0" indent="0" algn="l" rtl="0">
              <a:spcBef>
                <a:spcPts val="0"/>
              </a:spcBef>
              <a:spcAft>
                <a:spcPts val="0"/>
              </a:spcAft>
              <a:buClr>
                <a:schemeClr val="dk1"/>
              </a:buClr>
              <a:buSzPts val="1400"/>
              <a:buFont typeface="Arial"/>
              <a:buNone/>
            </a:pPr>
            <a:r>
              <a:rPr lang="en-US"/>
              <a:t>	</a:t>
            </a:r>
            <a:endParaRPr/>
          </a:p>
          <a:p>
            <a:pPr marL="0" lvl="0" indent="0" algn="l" rtl="0">
              <a:spcBef>
                <a:spcPts val="0"/>
              </a:spcBef>
              <a:spcAft>
                <a:spcPts val="0"/>
              </a:spcAft>
              <a:buClr>
                <a:schemeClr val="dk1"/>
              </a:buClr>
              <a:buSzPts val="1400"/>
              <a:buFont typeface="Arial"/>
              <a:buNone/>
            </a:pPr>
            <a:r>
              <a:rPr lang="en-US"/>
              <a:t>District grants can be used for all of the following except? </a:t>
            </a:r>
            <a:endParaRPr/>
          </a:p>
          <a:p>
            <a:pPr marL="0" lvl="0" indent="0" algn="l" rtl="0">
              <a:spcBef>
                <a:spcPts val="0"/>
              </a:spcBef>
              <a:spcAft>
                <a:spcPts val="0"/>
              </a:spcAft>
              <a:buClr>
                <a:schemeClr val="dk1"/>
              </a:buClr>
              <a:buSzPts val="1400"/>
              <a:buFont typeface="Arial"/>
              <a:buNone/>
            </a:pPr>
            <a:r>
              <a:rPr lang="en-US"/>
              <a:t>		Scholarships</a:t>
            </a:r>
            <a:endParaRPr/>
          </a:p>
          <a:p>
            <a:pPr marL="0" lvl="0" indent="0" algn="l" rtl="0">
              <a:spcBef>
                <a:spcPts val="0"/>
              </a:spcBef>
              <a:spcAft>
                <a:spcPts val="0"/>
              </a:spcAft>
              <a:buClr>
                <a:schemeClr val="dk1"/>
              </a:buClr>
              <a:buSzPts val="1400"/>
              <a:buFont typeface="Arial"/>
              <a:buNone/>
            </a:pPr>
            <a:r>
              <a:rPr lang="en-US"/>
              <a:t>	                </a:t>
            </a:r>
            <a:r>
              <a:rPr lang="en-US" b="1"/>
              <a:t>X Polio Vaccines</a:t>
            </a:r>
            <a:endParaRPr/>
          </a:p>
          <a:p>
            <a:pPr marL="0" lvl="0" indent="0" algn="l" rtl="0">
              <a:spcBef>
                <a:spcPts val="0"/>
              </a:spcBef>
              <a:spcAft>
                <a:spcPts val="0"/>
              </a:spcAft>
              <a:buClr>
                <a:schemeClr val="dk1"/>
              </a:buClr>
              <a:buSzPts val="1400"/>
              <a:buFont typeface="Arial"/>
              <a:buNone/>
            </a:pPr>
            <a:r>
              <a:rPr lang="en-US"/>
              <a:t>		RYLA</a:t>
            </a:r>
            <a:endParaRPr/>
          </a:p>
          <a:p>
            <a:pPr marL="0" lvl="0" indent="0" algn="l" rtl="0">
              <a:spcBef>
                <a:spcPts val="0"/>
              </a:spcBef>
              <a:spcAft>
                <a:spcPts val="0"/>
              </a:spcAft>
              <a:buClr>
                <a:schemeClr val="dk1"/>
              </a:buClr>
              <a:buSzPts val="1400"/>
              <a:buFont typeface="Arial"/>
              <a:buNone/>
            </a:pPr>
            <a:r>
              <a:rPr lang="en-US"/>
              <a:t>		Youth Exchange</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200"/>
              <a:buFont typeface="Calibri"/>
              <a:buNone/>
            </a:pPr>
            <a:r>
              <a:rPr lang="en-US" b="0"/>
              <a:t>	</a:t>
            </a:r>
            <a:endParaRPr/>
          </a:p>
        </p:txBody>
      </p:sp>
      <p:sp>
        <p:nvSpPr>
          <p:cNvPr id="378" name="Google Shape;378;g32889e1cfa8_0_13:notes"/>
          <p:cNvSpPr txBox="1">
            <a:spLocks noGrp="1"/>
          </p:cNvSpPr>
          <p:nvPr>
            <p:ph type="sldNum" idx="12"/>
          </p:nvPr>
        </p:nvSpPr>
        <p:spPr>
          <a:xfrm>
            <a:off x="3884614" y="8846552"/>
            <a:ext cx="2971800" cy="46560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2889e1cfa8_0_19: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32889e1cfa8_0_19:notes"/>
          <p:cNvSpPr txBox="1">
            <a:spLocks noGrp="1"/>
          </p:cNvSpPr>
          <p:nvPr>
            <p:ph type="body" idx="1"/>
          </p:nvPr>
        </p:nvSpPr>
        <p:spPr>
          <a:xfrm>
            <a:off x="685800" y="4424085"/>
            <a:ext cx="5486400" cy="4191300"/>
          </a:xfrm>
          <a:prstGeom prst="rect">
            <a:avLst/>
          </a:prstGeom>
          <a:noFill/>
          <a:ln>
            <a:noFill/>
          </a:ln>
        </p:spPr>
        <p:txBody>
          <a:bodyPr spcFirstLastPara="1" wrap="square" lIns="89800" tIns="89800" rIns="89800" bIns="89800" anchor="t" anchorCtr="0">
            <a:noAutofit/>
          </a:bodyPr>
          <a:lstStyle/>
          <a:p>
            <a:pPr marL="0" lvl="0" indent="0" algn="l" rtl="0">
              <a:spcBef>
                <a:spcPts val="0"/>
              </a:spcBef>
              <a:spcAft>
                <a:spcPts val="0"/>
              </a:spcAft>
              <a:buClr>
                <a:schemeClr val="dk1"/>
              </a:buClr>
              <a:buSzPts val="1400"/>
              <a:buFont typeface="Arial"/>
              <a:buNone/>
            </a:pPr>
            <a:r>
              <a:rPr lang="en-US"/>
              <a:t>Thank you Peggy.  Lets look at the polling questions.  Please respond the questions when I prompt you to do so.</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2</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Does a Club’s level of giving to the SHARE program of the Rotary Foundation’s Annual Fund play any part in deciding which clubs receive a grant?</a:t>
            </a:r>
            <a:endParaRPr/>
          </a:p>
          <a:p>
            <a:pPr marL="0" lvl="0" indent="0" algn="l" rtl="0">
              <a:spcBef>
                <a:spcPts val="0"/>
              </a:spcBef>
              <a:spcAft>
                <a:spcPts val="0"/>
              </a:spcAft>
              <a:buClr>
                <a:schemeClr val="dk1"/>
              </a:buClr>
              <a:buSzPts val="1400"/>
              <a:buFont typeface="Arial"/>
              <a:buNone/>
            </a:pPr>
            <a:r>
              <a:rPr lang="en-US"/>
              <a:t>		True or False</a:t>
            </a:r>
            <a:endParaRPr/>
          </a:p>
          <a:p>
            <a:pPr marL="0" lvl="0" indent="0" algn="l" rtl="0">
              <a:spcBef>
                <a:spcPts val="0"/>
              </a:spcBef>
              <a:spcAft>
                <a:spcPts val="0"/>
              </a:spcAft>
              <a:buClr>
                <a:schemeClr val="dk1"/>
              </a:buClr>
              <a:buSzPts val="1400"/>
              <a:buFont typeface="Arial"/>
              <a:buNone/>
            </a:pPr>
            <a:r>
              <a:rPr lang="en-US"/>
              <a:t>		</a:t>
            </a:r>
            <a:r>
              <a:rPr lang="en-US" b="1"/>
              <a:t>*True</a:t>
            </a:r>
            <a:endParaRPr b="1"/>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3</a:t>
            </a:r>
            <a:endParaRPr/>
          </a:p>
          <a:p>
            <a:pPr marL="0" lvl="0" indent="0" algn="l" rtl="0">
              <a:spcBef>
                <a:spcPts val="0"/>
              </a:spcBef>
              <a:spcAft>
                <a:spcPts val="0"/>
              </a:spcAft>
              <a:buClr>
                <a:schemeClr val="dk1"/>
              </a:buClr>
              <a:buSzPts val="1400"/>
              <a:buFont typeface="Arial"/>
              <a:buNone/>
            </a:pPr>
            <a:r>
              <a:rPr lang="en-US"/>
              <a:t>	</a:t>
            </a:r>
            <a:endParaRPr/>
          </a:p>
          <a:p>
            <a:pPr marL="0" lvl="0" indent="0" algn="l" rtl="0">
              <a:spcBef>
                <a:spcPts val="0"/>
              </a:spcBef>
              <a:spcAft>
                <a:spcPts val="0"/>
              </a:spcAft>
              <a:buClr>
                <a:schemeClr val="dk1"/>
              </a:buClr>
              <a:buSzPts val="1400"/>
              <a:buFont typeface="Arial"/>
              <a:buNone/>
            </a:pPr>
            <a:r>
              <a:rPr lang="en-US"/>
              <a:t>District grants can be used for all of the following except? </a:t>
            </a:r>
            <a:endParaRPr/>
          </a:p>
          <a:p>
            <a:pPr marL="0" lvl="0" indent="0" algn="l" rtl="0">
              <a:spcBef>
                <a:spcPts val="0"/>
              </a:spcBef>
              <a:spcAft>
                <a:spcPts val="0"/>
              </a:spcAft>
              <a:buClr>
                <a:schemeClr val="dk1"/>
              </a:buClr>
              <a:buSzPts val="1400"/>
              <a:buFont typeface="Arial"/>
              <a:buNone/>
            </a:pPr>
            <a:r>
              <a:rPr lang="en-US"/>
              <a:t>		Scholarships</a:t>
            </a:r>
            <a:endParaRPr/>
          </a:p>
          <a:p>
            <a:pPr marL="0" lvl="0" indent="0" algn="l" rtl="0">
              <a:spcBef>
                <a:spcPts val="0"/>
              </a:spcBef>
              <a:spcAft>
                <a:spcPts val="0"/>
              </a:spcAft>
              <a:buClr>
                <a:schemeClr val="dk1"/>
              </a:buClr>
              <a:buSzPts val="1400"/>
              <a:buFont typeface="Arial"/>
              <a:buNone/>
            </a:pPr>
            <a:r>
              <a:rPr lang="en-US"/>
              <a:t>	                </a:t>
            </a:r>
            <a:r>
              <a:rPr lang="en-US" b="1"/>
              <a:t>X Polio Vaccines</a:t>
            </a:r>
            <a:endParaRPr/>
          </a:p>
          <a:p>
            <a:pPr marL="0" lvl="0" indent="0" algn="l" rtl="0">
              <a:spcBef>
                <a:spcPts val="0"/>
              </a:spcBef>
              <a:spcAft>
                <a:spcPts val="0"/>
              </a:spcAft>
              <a:buClr>
                <a:schemeClr val="dk1"/>
              </a:buClr>
              <a:buSzPts val="1400"/>
              <a:buFont typeface="Arial"/>
              <a:buNone/>
            </a:pPr>
            <a:r>
              <a:rPr lang="en-US"/>
              <a:t>		RYLA</a:t>
            </a:r>
            <a:endParaRPr/>
          </a:p>
          <a:p>
            <a:pPr marL="0" lvl="0" indent="0" algn="l" rtl="0">
              <a:spcBef>
                <a:spcPts val="0"/>
              </a:spcBef>
              <a:spcAft>
                <a:spcPts val="0"/>
              </a:spcAft>
              <a:buClr>
                <a:schemeClr val="dk1"/>
              </a:buClr>
              <a:buSzPts val="1400"/>
              <a:buFont typeface="Arial"/>
              <a:buNone/>
            </a:pPr>
            <a:r>
              <a:rPr lang="en-US"/>
              <a:t>		Youth Exchange</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200"/>
              <a:buFont typeface="Calibri"/>
              <a:buNone/>
            </a:pPr>
            <a:r>
              <a:rPr lang="en-US" b="0"/>
              <a:t>	</a:t>
            </a:r>
            <a:endParaRPr/>
          </a:p>
        </p:txBody>
      </p:sp>
      <p:sp>
        <p:nvSpPr>
          <p:cNvPr id="386" name="Google Shape;386;g32889e1cfa8_0_19:notes"/>
          <p:cNvSpPr txBox="1">
            <a:spLocks noGrp="1"/>
          </p:cNvSpPr>
          <p:nvPr>
            <p:ph type="sldNum" idx="12"/>
          </p:nvPr>
        </p:nvSpPr>
        <p:spPr>
          <a:xfrm>
            <a:off x="3884614" y="8846552"/>
            <a:ext cx="2971800" cy="46560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During our current Rotary year 19 clubs in our district received matching grants.  Many of these club projects have not been completed yet.  Here are some of the projects that are making a difference in your communities…..</a:t>
            </a:r>
            <a:endParaRPr/>
          </a:p>
          <a:p>
            <a:pPr marL="0" lvl="0" indent="0" algn="l" rtl="0">
              <a:lnSpc>
                <a:spcPct val="100000"/>
              </a:lnSpc>
              <a:spcBef>
                <a:spcPts val="0"/>
              </a:spcBef>
              <a:spcAft>
                <a:spcPts val="0"/>
              </a:spcAft>
              <a:buSzPts val="1400"/>
              <a:buNone/>
            </a:pPr>
            <a:r>
              <a:rPr lang="en-US" sz="1200"/>
              <a:t>Bedford		</a:t>
            </a:r>
            <a:r>
              <a:rPr lang="en-US" sz="1200" b="0" i="0" u="none" strike="noStrike" cap="none">
                <a:solidFill>
                  <a:schemeClr val="dk1"/>
                </a:solidFill>
                <a:latin typeface="Calibri"/>
                <a:ea typeface="Calibri"/>
                <a:cs typeface="Calibri"/>
                <a:sym typeface="Calibri"/>
              </a:rPr>
              <a:t>$500	Buddy Benches</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Bloomington	$3000	Building exhibits for wonder &amp; sprout lab</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Bloomington North	$3000	Flu Vaccines for the homeless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Bloomington Sunrise	$1500	Support for Boys &amp; Girls Summer Programs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Brazil		$2853	Purchase of a Timpani for the concert band</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Brown County	$2000	Provide School Supplies to Uganda Orphanage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Columbus		$2500	Expansion of the I Like Me Books to Other Grades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Columbus Sunrise	$1500	Support of Teen Depression Group</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Corydon		$3000	Support of youth leadership program of HC</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Evansville		$420	Increase RYLA Participation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Evansville Morning	$3000	Building a deck for Meth. Youth Home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Franklin		$3000	Renovate food service area for Boys and Girls Club</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Greenwood		$2000	Fitness equipment for YMCA</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Jasper		$3000	Fund displays for deserving women’s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Martinsville		$1400	Renovation of women’s Center</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New Albany		$1500	Assist with public art event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Salem		$3000	Support for daddy daughter dance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Vincennes		$2653	Purchasing books for 3</a:t>
            </a:r>
            <a:r>
              <a:rPr lang="en-US" sz="1200" b="0" i="0" u="none" strike="noStrike" cap="none" baseline="30000">
                <a:solidFill>
                  <a:schemeClr val="dk1"/>
                </a:solidFill>
                <a:latin typeface="Calibri"/>
                <a:ea typeface="Calibri"/>
                <a:cs typeface="Calibri"/>
                <a:sym typeface="Calibri"/>
              </a:rPr>
              <a:t>rd</a:t>
            </a:r>
            <a:r>
              <a:rPr lang="en-US" sz="1200" b="0" i="0" u="none" strike="noStrike" cap="none">
                <a:solidFill>
                  <a:schemeClr val="dk1"/>
                </a:solidFill>
                <a:latin typeface="Calibri"/>
                <a:ea typeface="Calibri"/>
                <a:cs typeface="Calibri"/>
                <a:sym typeface="Calibri"/>
              </a:rPr>
              <a:t> grade classrom</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As you can see, many of these projects involved coordination and cooperation with other city or county agencies or other service organizations and highlight the good we can do by working together.</a:t>
            </a:r>
            <a:endParaRPr/>
          </a:p>
          <a:p>
            <a:pPr marL="0" marR="0" lvl="0" indent="0" algn="l" rtl="0">
              <a:lnSpc>
                <a:spcPct val="100000"/>
              </a:lnSpc>
              <a:spcBef>
                <a:spcPts val="0"/>
              </a:spcBef>
              <a:spcAft>
                <a:spcPts val="0"/>
              </a:spcAft>
              <a:buSzPts val="1400"/>
              <a:buNone/>
            </a:pPr>
            <a:endParaRPr sz="1200"/>
          </a:p>
          <a:p>
            <a:pPr marL="0" marR="0" lvl="0" indent="0" algn="l" rtl="0">
              <a:lnSpc>
                <a:spcPct val="100000"/>
              </a:lnSpc>
              <a:spcBef>
                <a:spcPts val="0"/>
              </a:spcBef>
              <a:spcAft>
                <a:spcPts val="0"/>
              </a:spcAft>
              <a:buSzPts val="1400"/>
              <a:buNone/>
            </a:pPr>
            <a:endParaRPr/>
          </a:p>
        </p:txBody>
      </p:sp>
      <p:sp>
        <p:nvSpPr>
          <p:cNvPr id="159" name="Google Shape;159;p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In Session 2, PDG Bettye Dunham will be leading a discussion of Applying for and implementing a grant, Bettye?  </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Welcome everyone.  This is Bettye Dunham, District Grants Chair. In this session you may hear key points repeated as we go through the application.  Please understand this is done to highlight areas that might have been confusing or not understood in past grant cycles.  Some of you will be familiar with grant processes and this will all seem redundant and duplicative.  However please be aware that some of you are new to grant writing and need the additional clarification.  Also, every grant process is different in design, so this training is to help you know the focus of the District and TRF.  </a:t>
            </a:r>
            <a:endParaRPr/>
          </a:p>
          <a:p>
            <a:pPr marL="0" marR="0" lvl="0" indent="0" algn="l" rtl="0">
              <a:lnSpc>
                <a:spcPct val="100000"/>
              </a:lnSpc>
              <a:spcBef>
                <a:spcPts val="0"/>
              </a:spcBef>
              <a:spcAft>
                <a:spcPts val="0"/>
              </a:spcAft>
              <a:buSzPts val="1400"/>
              <a:buNone/>
            </a:pPr>
            <a:endParaRPr/>
          </a:p>
        </p:txBody>
      </p:sp>
      <p:sp>
        <p:nvSpPr>
          <p:cNvPr id="394" name="Google Shape;394;p3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30</a:t>
            </a:fld>
            <a:endParaRPr sz="12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We have two main objectives: </a:t>
            </a:r>
            <a:endParaRPr/>
          </a:p>
          <a:p>
            <a:pPr marL="224576" lvl="0" indent="-224576" algn="l" rtl="0">
              <a:lnSpc>
                <a:spcPct val="100000"/>
              </a:lnSpc>
              <a:spcBef>
                <a:spcPts val="0"/>
              </a:spcBef>
              <a:spcAft>
                <a:spcPts val="0"/>
              </a:spcAft>
              <a:buClr>
                <a:schemeClr val="dk1"/>
              </a:buClr>
              <a:buSzPts val="1200"/>
              <a:buFont typeface="Calibri"/>
              <a:buAutoNum type="arabicParenR"/>
            </a:pPr>
            <a:r>
              <a:rPr lang="en-US"/>
              <a:t>writing a successful grant:  It is our hope that by having a good understanding, through this session, of what is needed for a successful grant; the information we are looking for in the application and the assurances we are looking for in how the grant is to be implemented, that we can have a smooth process and limit the number of calls needing to be made for clarification and the best decisions can be made on how these grants are funded for the greatest impact to our district.  </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2) Understanding grant financing:  This has been an area in past grant cycles that has been confusing so we want to spend time on this.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04" name="Google Shape;404;p3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31</a:t>
            </a:fld>
            <a:endParaRPr sz="120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 deadline date is firm.  Please don’t ask for extensions because in being ‘fair to all concerned’ we must have a definite cut off.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The Grants committee will review the grants when they are submitted and we will make the initial decisions on awards.  However the full grant package or spending plan then goes to RI and they must give approval for the spending plan before we are authorized to release funds.  That is the reason why we cannot give a definite date for when the club will receive the funds because we must wait for this approval.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You will notice that planning is talked about throughout this session.  We stress the importance of planning.  It is important to know specifically not only how Rotary’s funds are used in the project but the overall scope and specifics of the project.  Projects will not be rated highly if it is a project where we give you a check, you give a check to the partners and Rotary is not intricately involved.   </a:t>
            </a:r>
            <a:endParaRPr/>
          </a:p>
        </p:txBody>
      </p:sp>
      <p:sp>
        <p:nvSpPr>
          <p:cNvPr id="412" name="Google Shape;412;p3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32</a:t>
            </a:fld>
            <a:endParaRPr sz="120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b="1"/>
              <a:t>-</a:t>
            </a:r>
            <a:r>
              <a:rPr lang="en-US"/>
              <a:t>Did I mention the deadline date:  May lst.  </a:t>
            </a:r>
            <a:endParaRPr/>
          </a:p>
          <a:p>
            <a:pPr marL="0" marR="0" lvl="0" indent="0" algn="l" rtl="0">
              <a:lnSpc>
                <a:spcPct val="100000"/>
              </a:lnSpc>
              <a:spcBef>
                <a:spcPts val="0"/>
              </a:spcBef>
              <a:spcAft>
                <a:spcPts val="0"/>
              </a:spcAft>
              <a:buSzPts val="1400"/>
              <a:buNone/>
            </a:pPr>
            <a:r>
              <a:rPr lang="en-US"/>
              <a:t>-Please submit emailed documents in Word format.  </a:t>
            </a:r>
            <a:endParaRPr/>
          </a:p>
          <a:p>
            <a:pPr marL="0" marR="0" lvl="0" indent="0" algn="l" rtl="0">
              <a:lnSpc>
                <a:spcPct val="100000"/>
              </a:lnSpc>
              <a:spcBef>
                <a:spcPts val="0"/>
              </a:spcBef>
              <a:spcAft>
                <a:spcPts val="0"/>
              </a:spcAft>
              <a:buSzPts val="1400"/>
              <a:buNone/>
            </a:pPr>
            <a:r>
              <a:rPr lang="en-US"/>
              <a:t>-Again, we will not have a ‘definite’ date for release of the funds.  Please do not commit in a partnership project to have the funds available before around the first of August as we cannot commit to this</a:t>
            </a:r>
            <a:endParaRPr>
              <a:latin typeface="Georgia"/>
              <a:ea typeface="Georgia"/>
              <a:cs typeface="Georgia"/>
              <a:sym typeface="Georgia"/>
            </a:endParaRPr>
          </a:p>
        </p:txBody>
      </p:sp>
      <p:sp>
        <p:nvSpPr>
          <p:cNvPr id="420" name="Google Shape;420;p3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33</a:t>
            </a:fld>
            <a:endParaRPr sz="1200">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These three documents on found on the website.  These are required by TRF and MUST accompany the application by the deadline date.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-the MOU</a:t>
            </a:r>
            <a:r>
              <a:rPr lang="en-US"/>
              <a:t> lines out the qualifications and the responsibility of the club leadership to assure proper grant management. These points will be highlighted throughout this training but your signature here documents your understanding of this.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t>
            </a:r>
            <a:r>
              <a:rPr lang="en-US" b="1"/>
              <a:t>Compliance Questionnaire</a:t>
            </a:r>
            <a:r>
              <a:rPr lang="en-US"/>
              <a:t>:  The main point of this document is the detail of the financial management plan and the documentation retention needed.  Judy will talk about this in more detail in Session 3.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t>
            </a:r>
            <a:r>
              <a:rPr lang="en-US" b="1"/>
              <a:t>Transferring custody of a bank account</a:t>
            </a:r>
            <a:r>
              <a:rPr lang="en-US"/>
              <a:t>.  This form is usually one that creates many questions.  The rationale for this form is because in the past club members that were responsible for the finances have left and there has been no trail or accountability for the funds that have been disbursed.  This not only puts that club in jeopardy related to grants but the whole district as you will see through upcoming slides.  This form is designed to help you assure there is a process in place if this happens.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29" name="Google Shape;429;p3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34</a:t>
            </a:fld>
            <a:endParaRPr sz="1200">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5: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Note: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DOLLAR FOR DOLLAR: This means if we grant you $500 you must match it with $500. The ‘matching’ funds can come from funds the clubs have raised through events, from other community funds given for the project,  but these must come through the Rotary Club to be counted towards the match.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Your application can not be for less than $250 or for more than $3000.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These funds can be used for BOTH district projects AND international projects.  You might however want to consider based on the size of your project and the funds needed whether to apply for a global or district grant if it is an international project.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The project must be able to be completed within the year granted.  Again, for international projects this might mean you need to consider global rather than district since this is not a restriction on global grants.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38" name="Google Shape;438;p35: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35</a:t>
            </a:fld>
            <a:endParaRPr sz="1200">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slide covers reporting which is mentioned throughout.   As soon as your project is complete send a report (with pictures).  On March 31</a:t>
            </a:r>
            <a:r>
              <a:rPr lang="en-US" baseline="30000"/>
              <a:t>st</a:t>
            </a:r>
            <a:r>
              <a:rPr lang="en-US"/>
              <a:t> we must have heard from all projects.  If your project for some reason cannot be completed by March 31</a:t>
            </a:r>
            <a:r>
              <a:rPr lang="en-US" baseline="30000"/>
              <a:t>st</a:t>
            </a:r>
            <a:r>
              <a:rPr lang="en-US"/>
              <a:t> then you need to submit an interim report detailing all activities, reason for delays, and assurance of completion by August 31</a:t>
            </a:r>
            <a:r>
              <a:rPr lang="en-US" baseline="30000"/>
              <a:t>st</a:t>
            </a:r>
            <a:r>
              <a:rPr lang="en-US"/>
              <a:t>.  These dates are critical because they impact the ability for our district to get grants in the following year.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46" name="Google Shape;446;p3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36</a:t>
            </a:fld>
            <a:endParaRPr sz="1200">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slide speaks to the terms and conditions of the grants regarding what is not allowed.  Also note that ‘participation of Rotarians’ is a theme throughout and it is important to make sure this is covered in your grant.  Simply ‘writing a check’ to another partner will not get high points.  There must be involvement of Rotarians either in fundraising to secure the match, or actually carrying out or implementing the project OR both.  </a:t>
            </a:r>
            <a:endParaRPr/>
          </a:p>
          <a:p>
            <a:pPr marL="0" marR="0" lvl="0" indent="0" algn="l" rtl="0">
              <a:lnSpc>
                <a:spcPct val="100000"/>
              </a:lnSpc>
              <a:spcBef>
                <a:spcPts val="0"/>
              </a:spcBef>
              <a:spcAft>
                <a:spcPts val="0"/>
              </a:spcAft>
              <a:buSzPts val="1400"/>
              <a:buNone/>
            </a:pPr>
            <a:r>
              <a:rPr lang="en-US"/>
              <a:t>	Regarding what cannot be covered Please note B. C., and D.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Cannot be used to start to contribute to a foundation or trust</a:t>
            </a:r>
            <a:endParaRPr/>
          </a:p>
          <a:p>
            <a:pPr marL="168432" lvl="0" indent="-168432" algn="l" rtl="0">
              <a:lnSpc>
                <a:spcPct val="100000"/>
              </a:lnSpc>
              <a:spcBef>
                <a:spcPts val="0"/>
              </a:spcBef>
              <a:spcAft>
                <a:spcPts val="0"/>
              </a:spcAft>
              <a:buClr>
                <a:schemeClr val="dk1"/>
              </a:buClr>
              <a:buSzPts val="1200"/>
              <a:buFont typeface="Noto Sans Symbols"/>
              <a:buChar char="✔"/>
            </a:pPr>
            <a:r>
              <a:rPr lang="en-US"/>
              <a:t>Cannot benefit a Rotarian, an employee of a club or family members of Rotarians.  This will be discussed again later as well.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Cannot go towards projects  already completed or in progress.  MUST be a NEW project.  It can be ‘similar’ in nature to another project but not the same; i.e.  if your club regularly does I Like Me books funds could not go for this, however if your club wanted to do dictionaries for children this would be different.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54" name="Google Shape;454;p3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37</a:t>
            </a:fld>
            <a:endParaRPr sz="1200">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We added this to the application this year at the suggestion of  a PDG after he talked with people in other districts.  As we go through these next slides it lays out the basic eligibility for applying and what MUST be in place for your project to be considered.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The first 3 are the three forms that must accompany the application</a:t>
            </a:r>
            <a:endParaRPr/>
          </a:p>
          <a:p>
            <a:pPr marL="168432" lvl="0" indent="-168432" algn="l" rtl="0">
              <a:lnSpc>
                <a:spcPct val="100000"/>
              </a:lnSpc>
              <a:spcBef>
                <a:spcPts val="0"/>
              </a:spcBef>
              <a:spcAft>
                <a:spcPts val="0"/>
              </a:spcAft>
              <a:buClr>
                <a:schemeClr val="dk1"/>
              </a:buClr>
              <a:buSzPts val="1200"/>
              <a:buFont typeface="Noto Sans Symbols"/>
              <a:buChar char="✔"/>
            </a:pPr>
            <a:r>
              <a:rPr lang="en-US"/>
              <a:t>#4 is attendance at this webinar.  The reason for two is because, again, we often lose members or they are not available for assistance with the grant and then the club struggles and we struggle in getting everything in place. </a:t>
            </a:r>
            <a:endParaRPr/>
          </a:p>
        </p:txBody>
      </p:sp>
      <p:sp>
        <p:nvSpPr>
          <p:cNvPr id="462" name="Google Shape;462;p3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38</a:t>
            </a:fld>
            <a:endParaRPr sz="1200">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9: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#5 &amp; 6:  The reason for these requirements is because the funds that make the grants possible come from the donations by members to the Foundation 3 years ago  	              therefore the support of the Foundation is a consideration. </a:t>
            </a:r>
            <a:endParaRPr/>
          </a:p>
          <a:p>
            <a:pPr marL="0" marR="0" lvl="0" indent="0" algn="l" rtl="0">
              <a:lnSpc>
                <a:spcPct val="100000"/>
              </a:lnSpc>
              <a:spcBef>
                <a:spcPts val="0"/>
              </a:spcBef>
              <a:spcAft>
                <a:spcPts val="0"/>
              </a:spcAft>
              <a:buSzPts val="1400"/>
              <a:buNone/>
            </a:pPr>
            <a:r>
              <a:rPr lang="en-US"/>
              <a:t>	#7: If you do not know the answer to this please check with the District Treasurer: Jeffrey Berger. </a:t>
            </a:r>
            <a:endParaRPr/>
          </a:p>
          <a:p>
            <a:pPr marL="0" marR="0" lvl="0" indent="0" algn="l" rtl="0">
              <a:lnSpc>
                <a:spcPct val="100000"/>
              </a:lnSpc>
              <a:spcBef>
                <a:spcPts val="0"/>
              </a:spcBef>
              <a:spcAft>
                <a:spcPts val="0"/>
              </a:spcAft>
              <a:buSzPts val="1400"/>
              <a:buNone/>
            </a:pPr>
            <a:r>
              <a:rPr lang="en-US"/>
              <a:t>	#8:  If you have an outstanding report from the 16-17 grants this could impact your ability to apply for these grants.  </a:t>
            </a:r>
            <a:endParaRPr/>
          </a:p>
          <a:p>
            <a:pPr marL="0" marR="0" lvl="0" indent="0" algn="l" rtl="0">
              <a:lnSpc>
                <a:spcPct val="100000"/>
              </a:lnSpc>
              <a:spcBef>
                <a:spcPts val="0"/>
              </a:spcBef>
              <a:spcAft>
                <a:spcPts val="0"/>
              </a:spcAft>
              <a:buSzPts val="1400"/>
              <a:buNone/>
            </a:pPr>
            <a:r>
              <a:rPr lang="en-US"/>
              <a:t>	#9:  Discussed earlier </a:t>
            </a:r>
            <a:endParaRPr/>
          </a:p>
        </p:txBody>
      </p:sp>
      <p:sp>
        <p:nvSpPr>
          <p:cNvPr id="470" name="Google Shape;470;p3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39</a:t>
            </a:fld>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t>
            </a:r>
            <a:endParaRPr sz="1200"/>
          </a:p>
          <a:p>
            <a:pPr marL="0" lvl="0" indent="0" algn="l" rtl="0">
              <a:lnSpc>
                <a:spcPct val="100000"/>
              </a:lnSpc>
              <a:spcBef>
                <a:spcPts val="0"/>
              </a:spcBef>
              <a:spcAft>
                <a:spcPts val="0"/>
              </a:spcAft>
              <a:buSzPts val="1400"/>
              <a:buNone/>
            </a:pPr>
            <a:r>
              <a:rPr lang="en-US" sz="1200"/>
              <a:t>As you can see, many of these projects involved coordination and cooperation with other city or county agencies or other service organizations and highlight the good we can do by working together.</a:t>
            </a:r>
            <a:endParaRPr/>
          </a:p>
          <a:p>
            <a:pPr marL="0" marR="0" lvl="0" indent="0" algn="l" rtl="0">
              <a:lnSpc>
                <a:spcPct val="100000"/>
              </a:lnSpc>
              <a:spcBef>
                <a:spcPts val="0"/>
              </a:spcBef>
              <a:spcAft>
                <a:spcPts val="0"/>
              </a:spcAft>
              <a:buSzPts val="1400"/>
              <a:buNone/>
            </a:pPr>
            <a:endParaRPr sz="1200"/>
          </a:p>
          <a:p>
            <a:pPr marL="0" marR="0" lvl="0" indent="0" algn="l" rtl="0">
              <a:lnSpc>
                <a:spcPct val="100000"/>
              </a:lnSpc>
              <a:spcBef>
                <a:spcPts val="0"/>
              </a:spcBef>
              <a:spcAft>
                <a:spcPts val="0"/>
              </a:spcAft>
              <a:buSzPts val="1400"/>
              <a:buNone/>
            </a:pPr>
            <a:endParaRPr/>
          </a:p>
        </p:txBody>
      </p:sp>
      <p:sp>
        <p:nvSpPr>
          <p:cNvPr id="167" name="Google Shape;167;p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#10: Discussed</a:t>
            </a:r>
            <a:endParaRPr/>
          </a:p>
          <a:p>
            <a:pPr marL="0" marR="0" lvl="0" indent="0" algn="l" rtl="0">
              <a:lnSpc>
                <a:spcPct val="100000"/>
              </a:lnSpc>
              <a:spcBef>
                <a:spcPts val="0"/>
              </a:spcBef>
              <a:spcAft>
                <a:spcPts val="0"/>
              </a:spcAft>
              <a:buSzPts val="1400"/>
              <a:buNone/>
            </a:pPr>
            <a:r>
              <a:rPr lang="en-US"/>
              <a:t>	#11:  Conflict of Interest will be further discussed later in this session</a:t>
            </a:r>
            <a:endParaRPr/>
          </a:p>
          <a:p>
            <a:pPr marL="0" marR="0" lvl="0" indent="0" algn="l" rtl="0">
              <a:lnSpc>
                <a:spcPct val="100000"/>
              </a:lnSpc>
              <a:spcBef>
                <a:spcPts val="0"/>
              </a:spcBef>
              <a:spcAft>
                <a:spcPts val="0"/>
              </a:spcAft>
              <a:buSzPts val="1400"/>
              <a:buNone/>
            </a:pPr>
            <a:r>
              <a:rPr lang="en-US"/>
              <a:t>	#12:  If we are unable to give the full amount requested could you still do parts of the project?  Think carefully here.  We know you do not want to say you can do with 	         less because you feel that will influence what you get.  However it could also influence that you don’t get any funding if you say no.  We try to take the money available and spread it to the best impact of the District but there are many great projects that come in and we will likely not have enough funding to 	         do all of them so decisions must be made.  </a:t>
            </a:r>
            <a:endParaRPr/>
          </a:p>
          <a:p>
            <a:pPr marL="0" marR="0" lvl="0" indent="0" algn="l" rtl="0">
              <a:lnSpc>
                <a:spcPct val="100000"/>
              </a:lnSpc>
              <a:spcBef>
                <a:spcPts val="0"/>
              </a:spcBef>
              <a:spcAft>
                <a:spcPts val="0"/>
              </a:spcAft>
              <a:buSzPts val="1400"/>
              <a:buNone/>
            </a:pPr>
            <a:r>
              <a:rPr lang="en-US"/>
              <a:t>	#14:  Check with your club treasure to determine this.  If not then you need to get in touch with David Reinhardt right away.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78" name="Google Shape;478;p4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40</a:t>
            </a:fld>
            <a:endParaRPr sz="1200">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Need at least three people in your club that are thoroughly knowledgeable about the grant and how it will be implemented.  Note: at the bottom it ask to whom you want the grant check mailed.  Club treasurer</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86" name="Google Shape;486;p4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41</a:t>
            </a:fld>
            <a:endParaRPr sz="1200">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is the meat of the application: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 Please be as detailed as possible on this.  If your project is part of a larger project please outline the full project and what part your piece plays in this.  Example:  If the project is renovation of a community food kitchen and your club is providing the oven then talk about the larger project of renovation and how your piece fits into this.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How will this project improve lives:  who will benefit (again, be detailed about the parameters; does it only apply to a certain age, a certain income level, etc.) Also please try to give an estimate on the number of people that will be impacted; i.e. in the project to renovate the food kitchen, how many families are estimated to use these services each month/year?  Sometimes it may be more difficult such as working on a trail for the park but here you could include things such as the population of the community that will access the park.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Non-financial participation by Rotarians:  Again, we do not simply want to be writing a check for a project.  The more ‘hands on’ a project can be the better and higher points.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Publicity:  As Rotarians we constantly say we don’t let people know well enough how much we help our communities.  This is important because the more we let the community know the more that will bring people to Rotary to join and then the more we can give back to others.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95" name="Google Shape;495;p4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42</a:t>
            </a:fld>
            <a:endParaRPr sz="1200">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#5:  We think partnering with others in the community toward a project is a great idea and if you are going to do this we need a letter from the other entity(ies) outlining their role in the project and how Rotary will coordinate/cooperate with them.  A KEY here is that your members are taking the responsibility that this/these organizations are reputable and responsible.  </a:t>
            </a:r>
            <a:endParaRPr/>
          </a:p>
          <a:p>
            <a:pPr marL="0" marR="0" lvl="0" indent="0" algn="l" rtl="0">
              <a:lnSpc>
                <a:spcPct val="100000"/>
              </a:lnSpc>
              <a:spcBef>
                <a:spcPts val="0"/>
              </a:spcBef>
              <a:spcAft>
                <a:spcPts val="0"/>
              </a:spcAft>
              <a:buSzPts val="1400"/>
              <a:buNone/>
            </a:pPr>
            <a:endParaRPr/>
          </a:p>
        </p:txBody>
      </p:sp>
      <p:sp>
        <p:nvSpPr>
          <p:cNvPr id="504" name="Google Shape;504;p4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43</a:t>
            </a:fld>
            <a:endParaRPr sz="1200">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4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Areas of Focus:  All projects will not necessarily fit into these categories.  This is something however that TRF wants to see so there is an ‘other’ category at the bottom.   </a:t>
            </a:r>
            <a:endParaRPr>
              <a:latin typeface="Georgia"/>
              <a:ea typeface="Georgia"/>
              <a:cs typeface="Georgia"/>
              <a:sym typeface="Georgia"/>
            </a:endParaRPr>
          </a:p>
        </p:txBody>
      </p:sp>
      <p:sp>
        <p:nvSpPr>
          <p:cNvPr id="513" name="Google Shape;513;p4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44</a:t>
            </a:fld>
            <a:endParaRPr sz="1200">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BUDGET information:  This refers to the discussion earlier on One-to-one match.  If you are asking for $500 then your club needs to put up $500.  Other funds can be part of the project and it is good to include these here but you still need to indicate how the match will be raised for your amount:  ie  An example here was Brown county in a prior years:  they asked for  $3000 in grant request and then indicated in this section that their Rotary Club voted to give $3000 to the project thus making it $6,000.  In addition this would be matched by the Brown County Community Foundation for another $3000 from a Lily Grant.  Some clubs indicate they will be fundraising for the money and put in some descriptors as to how this is planned.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 are using other funds from your community for part of </a:t>
            </a:r>
            <a:r>
              <a:rPr lang="en-US" b="1" u="sng"/>
              <a:t>your</a:t>
            </a:r>
            <a:r>
              <a:rPr lang="en-US"/>
              <a:t> match then this must come through your club; i.e.  If in the example above you intended for funds from the Community Foundation to be part of your match to the district grant funds then these funds would need to be awarded to your club and come through your club bank account.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522" name="Google Shape;522;p4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45</a:t>
            </a:fld>
            <a:endParaRPr sz="1200">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Expenses:  This is where you detail what the money will be spent on.  Again, it cannot just be that you are giving a check for the project. You need to lay out where the requested </a:t>
            </a:r>
            <a:r>
              <a:rPr lang="en-US" b="1"/>
              <a:t>and </a:t>
            </a:r>
            <a:r>
              <a:rPr lang="en-US"/>
              <a:t>matched funds will go.  What we mean by ‘best practices’ is that even though you may be combining your funds with others for a project it is ‘preferred’ for Rotary’s money to be shown in the form of check payments directly to the vendors:  Ex:  back to Brown county’s project with Helping Hands…the best practice would be for Rotary to pay directly for the lumber and materials needed to renovate the building rather than giving a check to Helping Hands to do this.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532" name="Google Shape;532;p4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46</a:t>
            </a:fld>
            <a:endParaRPr sz="1200">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4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#10:  the main focus of this slide is to drive home that the project must be implemented as described in the application.  If there are deviations to this then the club needs to get in touch with the grant committee for approval AND the grant committee then must get in touch with TRF to get their approval for the change.  If you do not and the money is not spent as described the committee will ask for the funds back.  We are charged with following through on what TRF has approved.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AGAIN:  if reporting is not done as indicated the club can be disqualified from any future grants.  </a:t>
            </a:r>
            <a:endParaRPr/>
          </a:p>
        </p:txBody>
      </p:sp>
      <p:sp>
        <p:nvSpPr>
          <p:cNvPr id="542" name="Google Shape;542;p4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47</a:t>
            </a:fld>
            <a:endParaRPr sz="1200">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49: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Signatures….signatures…signatures….TWO…no need to say more.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551" name="Google Shape;551;p4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48</a:t>
            </a:fld>
            <a:endParaRPr sz="1200">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5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is pretty clear.  Cannot benefit a Rotarian or a family member of a Rotarian.  ONE clarification here:  For example: If you were purchasing books and a Rotarian had a book store.  If you get three prices on the books and the Rotarian quote comes in as the best quality and/or the lowest, then the Rotarian can be selected.  However if not then you could not buy from the Rotarian.  In these cases the KEY will be to have the documentation of all the bids and be able to show the justification for purchasing from the Rotarian.  Otherwise it could not be proved that it wasn’t’ done to benefit the Rotarian.  </a:t>
            </a:r>
            <a:endParaRPr/>
          </a:p>
        </p:txBody>
      </p:sp>
      <p:sp>
        <p:nvSpPr>
          <p:cNvPr id="561" name="Google Shape;561;p5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49</a:t>
            </a:fld>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5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Make sure to communicate to your club</a:t>
            </a:r>
            <a:endParaRPr/>
          </a:p>
          <a:p>
            <a:pPr marL="0" marR="0" lvl="0" indent="0" algn="l" rtl="0">
              <a:lnSpc>
                <a:spcPct val="100000"/>
              </a:lnSpc>
              <a:spcBef>
                <a:spcPts val="0"/>
              </a:spcBef>
              <a:spcAft>
                <a:spcPts val="0"/>
              </a:spcAft>
              <a:buSzPts val="1400"/>
              <a:buNone/>
            </a:pPr>
            <a:r>
              <a:rPr lang="en-US"/>
              <a:t>	Make sure to have a financial management plan</a:t>
            </a:r>
            <a:endParaRPr/>
          </a:p>
          <a:p>
            <a:pPr marL="0" marR="0" lvl="0" indent="0" algn="l" rtl="0">
              <a:lnSpc>
                <a:spcPct val="100000"/>
              </a:lnSpc>
              <a:spcBef>
                <a:spcPts val="0"/>
              </a:spcBef>
              <a:spcAft>
                <a:spcPts val="0"/>
              </a:spcAft>
              <a:buSzPts val="1400"/>
              <a:buNone/>
            </a:pPr>
            <a:r>
              <a:rPr lang="en-US"/>
              <a:t>	Make sure to keep good records!  </a:t>
            </a:r>
            <a:r>
              <a:rPr lang="en-US" b="1" u="sng"/>
              <a:t> </a:t>
            </a:r>
            <a:endParaRPr/>
          </a:p>
        </p:txBody>
      </p:sp>
      <p:sp>
        <p:nvSpPr>
          <p:cNvPr id="570" name="Google Shape;570;p5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50</a:t>
            </a:fld>
            <a:endParaRPr sz="1200">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2889e1cfa8_0_25: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32889e1cfa8_0_25:notes"/>
          <p:cNvSpPr txBox="1">
            <a:spLocks noGrp="1"/>
          </p:cNvSpPr>
          <p:nvPr>
            <p:ph type="body" idx="1"/>
          </p:nvPr>
        </p:nvSpPr>
        <p:spPr>
          <a:xfrm>
            <a:off x="685800" y="4424085"/>
            <a:ext cx="5486400" cy="4191300"/>
          </a:xfrm>
          <a:prstGeom prst="rect">
            <a:avLst/>
          </a:prstGeom>
          <a:noFill/>
          <a:ln>
            <a:noFill/>
          </a:ln>
        </p:spPr>
        <p:txBody>
          <a:bodyPr spcFirstLastPara="1" wrap="square" lIns="89800" tIns="89800" rIns="89800" bIns="89800" anchor="t" anchorCtr="0">
            <a:noAutofit/>
          </a:bodyPr>
          <a:lstStyle/>
          <a:p>
            <a:pPr marL="0" lvl="0" indent="0" algn="l" rtl="0">
              <a:spcBef>
                <a:spcPts val="0"/>
              </a:spcBef>
              <a:spcAft>
                <a:spcPts val="0"/>
              </a:spcAft>
              <a:buClr>
                <a:schemeClr val="dk1"/>
              </a:buClr>
              <a:buSzPts val="1400"/>
              <a:buFont typeface="Arial"/>
              <a:buNone/>
            </a:pPr>
            <a:r>
              <a:rPr lang="en-US"/>
              <a:t>Thank you Bettye.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OK we are now ready for our next set of polling questions.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4</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The following must be included with the application </a:t>
            </a:r>
            <a:r>
              <a:rPr lang="en-US" u="sng"/>
              <a:t>except</a:t>
            </a:r>
            <a:r>
              <a:rPr lang="en-US"/>
              <a:t>: </a:t>
            </a:r>
            <a:endParaRPr/>
          </a:p>
          <a:p>
            <a:pPr marL="0" lvl="0" indent="0" algn="l" rtl="0">
              <a:spcBef>
                <a:spcPts val="0"/>
              </a:spcBef>
              <a:spcAft>
                <a:spcPts val="0"/>
              </a:spcAft>
              <a:buClr>
                <a:schemeClr val="dk1"/>
              </a:buClr>
              <a:buSzPts val="1400"/>
              <a:buFont typeface="Arial"/>
              <a:buNone/>
            </a:pPr>
            <a:r>
              <a:rPr lang="en-US"/>
              <a:t>	-Grant application</a:t>
            </a:r>
            <a:endParaRPr/>
          </a:p>
          <a:p>
            <a:pPr marL="0" lvl="0" indent="0" algn="l" rtl="0">
              <a:spcBef>
                <a:spcPts val="0"/>
              </a:spcBef>
              <a:spcAft>
                <a:spcPts val="0"/>
              </a:spcAft>
              <a:buClr>
                <a:schemeClr val="dk1"/>
              </a:buClr>
              <a:buSzPts val="1400"/>
              <a:buFont typeface="Arial"/>
              <a:buNone/>
            </a:pPr>
            <a:r>
              <a:rPr lang="en-US"/>
              <a:t>	-MOU</a:t>
            </a:r>
            <a:endParaRPr/>
          </a:p>
          <a:p>
            <a:pPr marL="0" lvl="0" indent="0" algn="l" rtl="0">
              <a:spcBef>
                <a:spcPts val="0"/>
              </a:spcBef>
              <a:spcAft>
                <a:spcPts val="0"/>
              </a:spcAft>
              <a:buClr>
                <a:schemeClr val="dk1"/>
              </a:buClr>
              <a:buSzPts val="1400"/>
              <a:buFont typeface="Arial"/>
              <a:buNone/>
            </a:pPr>
            <a:r>
              <a:rPr lang="en-US"/>
              <a:t>	-Grants Management Compliance Questionnaire</a:t>
            </a:r>
            <a:endParaRPr/>
          </a:p>
          <a:p>
            <a:pPr marL="0" lvl="0" indent="0" algn="l" rtl="0">
              <a:spcBef>
                <a:spcPts val="0"/>
              </a:spcBef>
              <a:spcAft>
                <a:spcPts val="0"/>
              </a:spcAft>
              <a:buClr>
                <a:schemeClr val="dk1"/>
              </a:buClr>
              <a:buSzPts val="1400"/>
              <a:buFont typeface="Arial"/>
              <a:buNone/>
            </a:pPr>
            <a:r>
              <a:rPr lang="en-US"/>
              <a:t>               </a:t>
            </a:r>
            <a:r>
              <a:rPr lang="en-US" b="1"/>
              <a:t>X   Listing of previous grant history</a:t>
            </a:r>
            <a:endParaRPr/>
          </a:p>
          <a:p>
            <a:pPr marL="0" lvl="0" indent="0" algn="l" rtl="0">
              <a:spcBef>
                <a:spcPts val="0"/>
              </a:spcBef>
              <a:spcAft>
                <a:spcPts val="0"/>
              </a:spcAft>
              <a:buClr>
                <a:schemeClr val="dk1"/>
              </a:buClr>
              <a:buSzPts val="1400"/>
              <a:buFont typeface="Arial"/>
              <a:buNone/>
            </a:pPr>
            <a:r>
              <a:rPr lang="en-US"/>
              <a:t>	-Transferring Custody of a Bank Account Form</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5</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All of the following are true about grants </a:t>
            </a:r>
            <a:r>
              <a:rPr lang="en-US" u="sng"/>
              <a:t>except:</a:t>
            </a:r>
            <a:r>
              <a:rPr lang="en-US"/>
              <a:t> </a:t>
            </a:r>
            <a:endParaRPr/>
          </a:p>
          <a:p>
            <a:pPr marL="0" lvl="0" indent="0" algn="l" rtl="0">
              <a:spcBef>
                <a:spcPts val="0"/>
              </a:spcBef>
              <a:spcAft>
                <a:spcPts val="0"/>
              </a:spcAft>
              <a:buClr>
                <a:schemeClr val="dk1"/>
              </a:buClr>
              <a:buSzPts val="1400"/>
              <a:buFont typeface="Arial"/>
              <a:buNone/>
            </a:pPr>
            <a:r>
              <a:rPr lang="en-US"/>
              <a:t>	-Must be at least $250 but no more than $3,000</a:t>
            </a:r>
            <a:endParaRPr/>
          </a:p>
          <a:p>
            <a:pPr marL="0" lvl="0" indent="0" algn="l" rtl="0">
              <a:spcBef>
                <a:spcPts val="0"/>
              </a:spcBef>
              <a:spcAft>
                <a:spcPts val="0"/>
              </a:spcAft>
              <a:buClr>
                <a:schemeClr val="dk1"/>
              </a:buClr>
              <a:buSzPts val="1400"/>
              <a:buFont typeface="Arial"/>
              <a:buNone/>
            </a:pPr>
            <a:r>
              <a:rPr lang="en-US"/>
              <a:t>                </a:t>
            </a:r>
            <a:r>
              <a:rPr lang="en-US" b="1"/>
              <a:t>X  Grant Funds are matched at 2:1  (Matched at 1:1)</a:t>
            </a:r>
            <a:endParaRPr/>
          </a:p>
          <a:p>
            <a:pPr marL="0" lvl="0" indent="0" algn="l" rtl="0">
              <a:spcBef>
                <a:spcPts val="0"/>
              </a:spcBef>
              <a:spcAft>
                <a:spcPts val="0"/>
              </a:spcAft>
              <a:buClr>
                <a:schemeClr val="dk1"/>
              </a:buClr>
              <a:buSzPts val="1400"/>
              <a:buFont typeface="Arial"/>
              <a:buNone/>
            </a:pPr>
            <a:r>
              <a:rPr lang="en-US"/>
              <a:t>	-Grants cannot be granted for projects already undertaken by the club </a:t>
            </a:r>
            <a:endParaRPr/>
          </a:p>
          <a:p>
            <a:pPr marL="0" lvl="0" indent="0" algn="l" rtl="0">
              <a:spcBef>
                <a:spcPts val="0"/>
              </a:spcBef>
              <a:spcAft>
                <a:spcPts val="0"/>
              </a:spcAft>
              <a:buClr>
                <a:schemeClr val="dk1"/>
              </a:buClr>
              <a:buSzPts val="1400"/>
              <a:buFont typeface="Arial"/>
              <a:buNone/>
            </a:pPr>
            <a:r>
              <a:rPr lang="en-US"/>
              <a:t>	-Grants are due by May lst</a:t>
            </a:r>
            <a:endParaRPr/>
          </a:p>
          <a:p>
            <a:pPr marL="0" lvl="0" indent="0" algn="l" rtl="0">
              <a:spcBef>
                <a:spcPts val="0"/>
              </a:spcBef>
              <a:spcAft>
                <a:spcPts val="0"/>
              </a:spcAft>
              <a:buClr>
                <a:schemeClr val="dk1"/>
              </a:buClr>
              <a:buSzPts val="1400"/>
              <a:buFont typeface="Arial"/>
              <a:buNone/>
            </a:pPr>
            <a:r>
              <a:rPr lang="en-US"/>
              <a:t>	-Clubs cannot change the use of the grant funds without approval from the District</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6</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Do you need to contact the grants committee if the scope of your project changes in any way?</a:t>
            </a:r>
            <a:endParaRPr/>
          </a:p>
          <a:p>
            <a:pPr marL="0" lvl="0" indent="0" algn="l" rtl="0">
              <a:spcBef>
                <a:spcPts val="0"/>
              </a:spcBef>
              <a:spcAft>
                <a:spcPts val="0"/>
              </a:spcAft>
              <a:buClr>
                <a:schemeClr val="dk1"/>
              </a:buClr>
              <a:buSzPts val="1400"/>
              <a:buFont typeface="Arial"/>
              <a:buNone/>
            </a:pPr>
            <a:r>
              <a:rPr lang="en-US"/>
              <a:t>	True or False</a:t>
            </a:r>
            <a:endParaRPr/>
          </a:p>
          <a:p>
            <a:pPr marL="0" lvl="0" indent="0" algn="l" rtl="0">
              <a:spcBef>
                <a:spcPts val="0"/>
              </a:spcBef>
              <a:spcAft>
                <a:spcPts val="0"/>
              </a:spcAft>
              <a:buClr>
                <a:schemeClr val="dk1"/>
              </a:buClr>
              <a:buSzPts val="1400"/>
              <a:buFont typeface="Arial"/>
              <a:buNone/>
            </a:pPr>
            <a:r>
              <a:rPr lang="en-US"/>
              <a:t>	</a:t>
            </a:r>
            <a:r>
              <a:rPr lang="en-US" b="1"/>
              <a:t>*True</a:t>
            </a:r>
            <a:endParaRPr b="1"/>
          </a:p>
          <a:p>
            <a:pPr marL="0" lvl="0" indent="0" algn="l" rtl="0">
              <a:lnSpc>
                <a:spcPct val="100000"/>
              </a:lnSpc>
              <a:spcBef>
                <a:spcPts val="0"/>
              </a:spcBef>
              <a:spcAft>
                <a:spcPts val="0"/>
              </a:spcAft>
              <a:buClr>
                <a:schemeClr val="dk1"/>
              </a:buClr>
              <a:buSzPts val="1200"/>
              <a:buFont typeface="Calibri"/>
              <a:buNone/>
            </a:pPr>
            <a:endParaRPr/>
          </a:p>
        </p:txBody>
      </p:sp>
      <p:sp>
        <p:nvSpPr>
          <p:cNvPr id="579" name="Google Shape;579;g32889e1cfa8_0_25:notes"/>
          <p:cNvSpPr txBox="1">
            <a:spLocks noGrp="1"/>
          </p:cNvSpPr>
          <p:nvPr>
            <p:ph type="sldNum" idx="12"/>
          </p:nvPr>
        </p:nvSpPr>
        <p:spPr>
          <a:xfrm>
            <a:off x="3884614" y="8846552"/>
            <a:ext cx="2971800" cy="46560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51</a:t>
            </a:fld>
            <a:endParaRPr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2889e1cfa8_0_31: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32889e1cfa8_0_31:notes"/>
          <p:cNvSpPr txBox="1">
            <a:spLocks noGrp="1"/>
          </p:cNvSpPr>
          <p:nvPr>
            <p:ph type="body" idx="1"/>
          </p:nvPr>
        </p:nvSpPr>
        <p:spPr>
          <a:xfrm>
            <a:off x="685800" y="4424085"/>
            <a:ext cx="5486400" cy="4191300"/>
          </a:xfrm>
          <a:prstGeom prst="rect">
            <a:avLst/>
          </a:prstGeom>
          <a:noFill/>
          <a:ln>
            <a:noFill/>
          </a:ln>
        </p:spPr>
        <p:txBody>
          <a:bodyPr spcFirstLastPara="1" wrap="square" lIns="89800" tIns="89800" rIns="89800" bIns="89800" anchor="t" anchorCtr="0">
            <a:noAutofit/>
          </a:bodyPr>
          <a:lstStyle/>
          <a:p>
            <a:pPr marL="0" lvl="0" indent="0" algn="l" rtl="0">
              <a:spcBef>
                <a:spcPts val="0"/>
              </a:spcBef>
              <a:spcAft>
                <a:spcPts val="0"/>
              </a:spcAft>
              <a:buClr>
                <a:schemeClr val="dk1"/>
              </a:buClr>
              <a:buSzPts val="1400"/>
              <a:buFont typeface="Arial"/>
              <a:buNone/>
            </a:pPr>
            <a:r>
              <a:rPr lang="en-US" b="1"/>
              <a:t>Question 5</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All of the following are true about grants </a:t>
            </a:r>
            <a:r>
              <a:rPr lang="en-US" u="sng"/>
              <a:t>except:</a:t>
            </a:r>
            <a:r>
              <a:rPr lang="en-US"/>
              <a:t> </a:t>
            </a:r>
            <a:endParaRPr/>
          </a:p>
          <a:p>
            <a:pPr marL="0" lvl="0" indent="0" algn="l" rtl="0">
              <a:spcBef>
                <a:spcPts val="0"/>
              </a:spcBef>
              <a:spcAft>
                <a:spcPts val="0"/>
              </a:spcAft>
              <a:buClr>
                <a:schemeClr val="dk1"/>
              </a:buClr>
              <a:buSzPts val="1400"/>
              <a:buFont typeface="Arial"/>
              <a:buNone/>
            </a:pPr>
            <a:r>
              <a:rPr lang="en-US"/>
              <a:t>	-Must be at least $250 but no more than $3,000</a:t>
            </a:r>
            <a:endParaRPr/>
          </a:p>
          <a:p>
            <a:pPr marL="0" lvl="0" indent="0" algn="l" rtl="0">
              <a:spcBef>
                <a:spcPts val="0"/>
              </a:spcBef>
              <a:spcAft>
                <a:spcPts val="0"/>
              </a:spcAft>
              <a:buClr>
                <a:schemeClr val="dk1"/>
              </a:buClr>
              <a:buSzPts val="1400"/>
              <a:buFont typeface="Arial"/>
              <a:buNone/>
            </a:pPr>
            <a:r>
              <a:rPr lang="en-US"/>
              <a:t>                </a:t>
            </a:r>
            <a:r>
              <a:rPr lang="en-US" b="1"/>
              <a:t>X  Grant Funds are matched at 2:1  (Matched at 1:1)</a:t>
            </a:r>
            <a:endParaRPr/>
          </a:p>
          <a:p>
            <a:pPr marL="0" lvl="0" indent="0" algn="l" rtl="0">
              <a:spcBef>
                <a:spcPts val="0"/>
              </a:spcBef>
              <a:spcAft>
                <a:spcPts val="0"/>
              </a:spcAft>
              <a:buClr>
                <a:schemeClr val="dk1"/>
              </a:buClr>
              <a:buSzPts val="1400"/>
              <a:buFont typeface="Arial"/>
              <a:buNone/>
            </a:pPr>
            <a:r>
              <a:rPr lang="en-US"/>
              <a:t>	-Grants cannot be granted for projects already undertaken by the club </a:t>
            </a:r>
            <a:endParaRPr/>
          </a:p>
          <a:p>
            <a:pPr marL="0" lvl="0" indent="0" algn="l" rtl="0">
              <a:spcBef>
                <a:spcPts val="0"/>
              </a:spcBef>
              <a:spcAft>
                <a:spcPts val="0"/>
              </a:spcAft>
              <a:buClr>
                <a:schemeClr val="dk1"/>
              </a:buClr>
              <a:buSzPts val="1400"/>
              <a:buFont typeface="Arial"/>
              <a:buNone/>
            </a:pPr>
            <a:r>
              <a:rPr lang="en-US"/>
              <a:t>	-Grants are due by May lst</a:t>
            </a:r>
            <a:endParaRPr/>
          </a:p>
          <a:p>
            <a:pPr marL="0" lvl="0" indent="0" algn="l" rtl="0">
              <a:spcBef>
                <a:spcPts val="0"/>
              </a:spcBef>
              <a:spcAft>
                <a:spcPts val="0"/>
              </a:spcAft>
              <a:buClr>
                <a:schemeClr val="dk1"/>
              </a:buClr>
              <a:buSzPts val="1400"/>
              <a:buFont typeface="Arial"/>
              <a:buNone/>
            </a:pPr>
            <a:r>
              <a:rPr lang="en-US"/>
              <a:t>	-Clubs cannot change the use of the grant funds without approval from the District</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6</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Do you need to contact the grants committee if the scope of your project changes in any way?</a:t>
            </a:r>
            <a:endParaRPr/>
          </a:p>
          <a:p>
            <a:pPr marL="0" lvl="0" indent="0" algn="l" rtl="0">
              <a:spcBef>
                <a:spcPts val="0"/>
              </a:spcBef>
              <a:spcAft>
                <a:spcPts val="0"/>
              </a:spcAft>
              <a:buClr>
                <a:schemeClr val="dk1"/>
              </a:buClr>
              <a:buSzPts val="1400"/>
              <a:buFont typeface="Arial"/>
              <a:buNone/>
            </a:pPr>
            <a:r>
              <a:rPr lang="en-US"/>
              <a:t>	True or False</a:t>
            </a:r>
            <a:endParaRPr/>
          </a:p>
          <a:p>
            <a:pPr marL="0" lvl="0" indent="0" algn="l" rtl="0">
              <a:spcBef>
                <a:spcPts val="0"/>
              </a:spcBef>
              <a:spcAft>
                <a:spcPts val="0"/>
              </a:spcAft>
              <a:buClr>
                <a:schemeClr val="dk1"/>
              </a:buClr>
              <a:buSzPts val="1400"/>
              <a:buFont typeface="Arial"/>
              <a:buNone/>
            </a:pPr>
            <a:r>
              <a:rPr lang="en-US"/>
              <a:t>	</a:t>
            </a:r>
            <a:r>
              <a:rPr lang="en-US" b="1"/>
              <a:t>*True</a:t>
            </a:r>
            <a:endParaRPr b="1"/>
          </a:p>
          <a:p>
            <a:pPr marL="0" lvl="0" indent="0" algn="l" rtl="0">
              <a:lnSpc>
                <a:spcPct val="100000"/>
              </a:lnSpc>
              <a:spcBef>
                <a:spcPts val="0"/>
              </a:spcBef>
              <a:spcAft>
                <a:spcPts val="0"/>
              </a:spcAft>
              <a:buClr>
                <a:schemeClr val="dk1"/>
              </a:buClr>
              <a:buSzPts val="1200"/>
              <a:buFont typeface="Calibri"/>
              <a:buNone/>
            </a:pPr>
            <a:endParaRPr/>
          </a:p>
        </p:txBody>
      </p:sp>
      <p:sp>
        <p:nvSpPr>
          <p:cNvPr id="587" name="Google Shape;587;g32889e1cfa8_0_31:notes"/>
          <p:cNvSpPr txBox="1">
            <a:spLocks noGrp="1"/>
          </p:cNvSpPr>
          <p:nvPr>
            <p:ph type="sldNum" idx="12"/>
          </p:nvPr>
        </p:nvSpPr>
        <p:spPr>
          <a:xfrm>
            <a:off x="3884614" y="8846552"/>
            <a:ext cx="2971800" cy="46560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2889e1cfa8_0_37: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32889e1cfa8_0_37:notes"/>
          <p:cNvSpPr txBox="1">
            <a:spLocks noGrp="1"/>
          </p:cNvSpPr>
          <p:nvPr>
            <p:ph type="body" idx="1"/>
          </p:nvPr>
        </p:nvSpPr>
        <p:spPr>
          <a:xfrm>
            <a:off x="685800" y="4424085"/>
            <a:ext cx="5486400" cy="4191300"/>
          </a:xfrm>
          <a:prstGeom prst="rect">
            <a:avLst/>
          </a:prstGeom>
          <a:noFill/>
          <a:ln>
            <a:noFill/>
          </a:ln>
        </p:spPr>
        <p:txBody>
          <a:bodyPr spcFirstLastPara="1" wrap="square" lIns="89800" tIns="89800" rIns="89800" bIns="89800" anchor="t" anchorCtr="0">
            <a:noAutofit/>
          </a:bodyPr>
          <a:lstStyle/>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Question 6</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Do you need to contact the grants committee if the scope of your project changes in any way?</a:t>
            </a:r>
            <a:endParaRPr/>
          </a:p>
          <a:p>
            <a:pPr marL="0" lvl="0" indent="0" algn="l" rtl="0">
              <a:spcBef>
                <a:spcPts val="0"/>
              </a:spcBef>
              <a:spcAft>
                <a:spcPts val="0"/>
              </a:spcAft>
              <a:buClr>
                <a:schemeClr val="dk1"/>
              </a:buClr>
              <a:buSzPts val="1400"/>
              <a:buFont typeface="Arial"/>
              <a:buNone/>
            </a:pPr>
            <a:r>
              <a:rPr lang="en-US"/>
              <a:t>	True or False</a:t>
            </a:r>
            <a:endParaRPr/>
          </a:p>
          <a:p>
            <a:pPr marL="0" lvl="0" indent="0" algn="l" rtl="0">
              <a:spcBef>
                <a:spcPts val="0"/>
              </a:spcBef>
              <a:spcAft>
                <a:spcPts val="0"/>
              </a:spcAft>
              <a:buClr>
                <a:schemeClr val="dk1"/>
              </a:buClr>
              <a:buSzPts val="1400"/>
              <a:buFont typeface="Arial"/>
              <a:buNone/>
            </a:pPr>
            <a:r>
              <a:rPr lang="en-US"/>
              <a:t>	</a:t>
            </a:r>
            <a:r>
              <a:rPr lang="en-US" b="1"/>
              <a:t>*True</a:t>
            </a:r>
            <a:endParaRPr b="1"/>
          </a:p>
          <a:p>
            <a:pPr marL="0" lvl="0" indent="0" algn="l" rtl="0">
              <a:lnSpc>
                <a:spcPct val="100000"/>
              </a:lnSpc>
              <a:spcBef>
                <a:spcPts val="0"/>
              </a:spcBef>
              <a:spcAft>
                <a:spcPts val="0"/>
              </a:spcAft>
              <a:buClr>
                <a:schemeClr val="dk1"/>
              </a:buClr>
              <a:buSzPts val="1200"/>
              <a:buFont typeface="Calibri"/>
              <a:buNone/>
            </a:pPr>
            <a:endParaRPr/>
          </a:p>
        </p:txBody>
      </p:sp>
      <p:sp>
        <p:nvSpPr>
          <p:cNvPr id="595" name="Google Shape;595;g32889e1cfa8_0_37:notes"/>
          <p:cNvSpPr txBox="1">
            <a:spLocks noGrp="1"/>
          </p:cNvSpPr>
          <p:nvPr>
            <p:ph type="sldNum" idx="12"/>
          </p:nvPr>
        </p:nvSpPr>
        <p:spPr>
          <a:xfrm>
            <a:off x="3884614" y="8846552"/>
            <a:ext cx="2971800" cy="46560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5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5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We are now ready for our final session of the evening.   In this session our PDG and Foundation Chair Jessika Hane will be discussing the important process of oversight and reporting.</a:t>
            </a:r>
            <a:endParaRPr/>
          </a:p>
        </p:txBody>
      </p:sp>
      <p:sp>
        <p:nvSpPr>
          <p:cNvPr id="603" name="Google Shape;603;p5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54</a:t>
            </a:fld>
            <a:endParaRPr sz="1200">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54: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54: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Greetings, We are getting close to the end of the session so I will be brief.  I am thrilled that virtually all of our District clubs are participating in this webinar and will be qualified to apply for a district grant.  The Foundation is the way that we do good in the world for nearly 100 years which is wonderful when we think of all the good that has been done through the work of The Foundation.  </a:t>
            </a:r>
            <a:endParaRPr/>
          </a:p>
          <a:p>
            <a:pPr marL="0" marR="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We will be hoping to learn best practices for managing funds and record keeping; this, of course, is a review for most of us.</a:t>
            </a:r>
            <a:endParaRPr/>
          </a:p>
          <a:p>
            <a:pPr marL="0" marR="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We hope to learn which documents need to be retained and to understand reporting requirements.</a:t>
            </a:r>
            <a:endParaRPr>
              <a:latin typeface="Times New Roman"/>
              <a:ea typeface="Times New Roman"/>
              <a:cs typeface="Times New Roman"/>
              <a:sym typeface="Times New Roman"/>
            </a:endParaRPr>
          </a:p>
        </p:txBody>
      </p:sp>
      <p:sp>
        <p:nvSpPr>
          <p:cNvPr id="612" name="Google Shape;612;p54: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55</a:t>
            </a:fld>
            <a:endParaRPr sz="1200">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5: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5: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923997"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Clubs must follow standard business practices for managing these funds.</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It’s important to review financial records to confirm proper use of funds. Good stewardship is achieved by putting systems in place that create clubwide awareness of the use of funds. Widespread knowledge helps prevent mismanagement. </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Any irregularities or misuse of grant funds should be reported immediately.</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Submit timely, complete, and accurate reports to demonstrate good stewardship of funds to Rotary and all grant partners.</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A club’s level of oversight, transparency, and accountability in managing Rotary grant funds affects donors’ confidence in giving to The Rotary Foundation and working with that club on future projects. </a:t>
            </a:r>
            <a:endParaRPr/>
          </a:p>
          <a:p>
            <a:pPr marL="0" marR="923997" lvl="0" indent="0" algn="l" rtl="0">
              <a:lnSpc>
                <a:spcPct val="100000"/>
              </a:lnSpc>
              <a:spcBef>
                <a:spcPts val="607"/>
              </a:spcBef>
              <a:spcAft>
                <a:spcPts val="0"/>
              </a:spcAft>
              <a:buSzPts val="1400"/>
              <a:buNone/>
            </a:pPr>
            <a:endParaRPr>
              <a:latin typeface="Georgia"/>
              <a:ea typeface="Georgia"/>
              <a:cs typeface="Georgia"/>
              <a:sym typeface="Georgia"/>
            </a:endParaRPr>
          </a:p>
          <a:p>
            <a:pPr marL="0" marR="923997" lvl="0" indent="0" algn="l" rtl="0">
              <a:lnSpc>
                <a:spcPct val="100000"/>
              </a:lnSpc>
              <a:spcBef>
                <a:spcPts val="607"/>
              </a:spcBef>
              <a:spcAft>
                <a:spcPts val="0"/>
              </a:spcAft>
              <a:buSzPts val="1400"/>
              <a:buNone/>
            </a:pPr>
            <a:endParaRPr>
              <a:latin typeface="Georgia"/>
              <a:ea typeface="Georgia"/>
              <a:cs typeface="Georgia"/>
              <a:sym typeface="Georgia"/>
            </a:endParaRPr>
          </a:p>
        </p:txBody>
      </p:sp>
      <p:sp>
        <p:nvSpPr>
          <p:cNvPr id="621" name="Google Shape;621;p55: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56</a:t>
            </a:fld>
            <a:endParaRPr sz="1200">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6: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6: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Georgia"/>
              <a:buNone/>
            </a:pPr>
            <a:r>
              <a:rPr lang="en-US" sz="1200" b="0" i="0" u="none" strike="noStrike" cap="none">
                <a:solidFill>
                  <a:schemeClr val="dk1"/>
                </a:solidFill>
                <a:latin typeface="Georgia"/>
                <a:ea typeface="Georgia"/>
                <a:cs typeface="Georgia"/>
                <a:sym typeface="Georgia"/>
              </a:rPr>
              <a:t>Speaking points: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Your club should have a club-controlled bank account. This will assist you with keeping accurate financial records.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Once your club receives grant funds, it is important to have a plan for distributing and tracking funds.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Expenditures should be made using a traceable method such as a check or a bank card.</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Keep track of transaction details.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Be aware of local laws such as local zoning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Knowing your local laws is very important when doing a project.  Rotary of course does not advocate breaking any laws when implementing a District Grant.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*If you are trying to put in a pocket park in a downtown area and it is zoned for something else then this could not only delay your well intentioned project it could even stop it.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*Remember District Grants can also be used to support a project/community in another country.  Their laws are very different from what we are used to.  You have to know the local laws when putting together a project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We have had situations like this come up before.  It is something people take for granted not realizing the significance of this issue</a:t>
            </a:r>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29" name="Google Shape;629;p56: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57</a:t>
            </a:fld>
            <a:endParaRPr sz="1200">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7: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57: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All documents should be accessible to everyone in the club. For example:</a:t>
            </a:r>
            <a:endParaRPr/>
          </a:p>
          <a:p>
            <a:pPr marL="635248" lvl="1" indent="-173617" algn="l" rtl="0">
              <a:lnSpc>
                <a:spcPct val="100000"/>
              </a:lnSpc>
              <a:spcBef>
                <a:spcPts val="0"/>
              </a:spcBef>
              <a:spcAft>
                <a:spcPts val="0"/>
              </a:spcAft>
              <a:buClr>
                <a:schemeClr val="dk1"/>
              </a:buClr>
              <a:buSzPts val="1200"/>
              <a:buFont typeface="Courier New"/>
              <a:buChar char="o"/>
            </a:pPr>
            <a:r>
              <a:rPr lang="en-US">
                <a:latin typeface="Georgia"/>
                <a:ea typeface="Georgia"/>
                <a:cs typeface="Georgia"/>
                <a:sym typeface="Georgia"/>
              </a:rPr>
              <a:t>Keep documents in a binder or a file system, or</a:t>
            </a:r>
            <a:endParaRPr/>
          </a:p>
          <a:p>
            <a:pPr marL="635248" lvl="1" indent="-173617" algn="l" rtl="0">
              <a:lnSpc>
                <a:spcPct val="100000"/>
              </a:lnSpc>
              <a:spcBef>
                <a:spcPts val="0"/>
              </a:spcBef>
              <a:spcAft>
                <a:spcPts val="0"/>
              </a:spcAft>
              <a:buClr>
                <a:schemeClr val="dk1"/>
              </a:buClr>
              <a:buSzPts val="1200"/>
              <a:buFont typeface="Courier New"/>
              <a:buChar char="o"/>
            </a:pPr>
            <a:r>
              <a:rPr lang="en-US">
                <a:latin typeface="Georgia"/>
                <a:ea typeface="Georgia"/>
                <a:cs typeface="Georgia"/>
                <a:sym typeface="Georgia"/>
              </a:rPr>
              <a:t>Scan documents and save them electronically to a shared network</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Documents must be retained for a minimum of five years -- or longer if local law requires it.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With Rotary clubs changing leadership every year, document retention may be problematic.  Make sure that there is a method of document retention.  </a:t>
            </a:r>
            <a:endParaRPr/>
          </a:p>
          <a:p>
            <a:pPr marL="0" lvl="0" indent="0" algn="l" rtl="0">
              <a:lnSpc>
                <a:spcPct val="100000"/>
              </a:lnSpc>
              <a:spcBef>
                <a:spcPts val="0"/>
              </a:spcBef>
              <a:spcAft>
                <a:spcPts val="0"/>
              </a:spcAft>
              <a:buClr>
                <a:schemeClr val="dk1"/>
              </a:buClr>
              <a:buSzPts val="1200"/>
              <a:buFont typeface="Arial"/>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38" name="Google Shape;638;p57: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58</a:t>
            </a:fld>
            <a:endParaRPr sz="1200">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58: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58: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Georgia"/>
              <a:buNone/>
            </a:pPr>
            <a:r>
              <a:rPr lang="en-US" sz="1200" b="0" i="0" u="none" strike="noStrike" cap="none">
                <a:solidFill>
                  <a:schemeClr val="dk1"/>
                </a:solidFill>
                <a:latin typeface="Georgia"/>
                <a:ea typeface="Georgia"/>
                <a:cs typeface="Georgia"/>
                <a:sym typeface="Georgia"/>
              </a:rPr>
              <a:t>Speaking points: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Reporting is a requirement, and it is a key component of proper stewardship and grant management.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If a club has already completed an evaluation of the project and maintained records in accordance with the club memorandum of understanding, completing Rotary’s reporting requirements is simple.</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Reporting verifies that grants were managed properly and implemented in accordance with Rotary grant policies.  Also, the grant needs to be managed in accord with the plans submitted in the application.  If it is not, clubs may be disqualified from applying for another grant and will be expected to return the grant funds.  If project plans have to change from what was submitted, contact District Grants Chair Bettye Dunham.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It also provides an opportunity for communication between partners, building the trust necessary to continue the partnership in support of future projects.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Reporting allows project partners and the Foundation to celebrate successes and learn from challenges.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It encourages future giving, because donors are confident that their funds have been used as intended.</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It allows Rotary to demonstrate to current and future donors its effectiveness and the impact of its grants. </a:t>
            </a:r>
            <a:endParaRPr/>
          </a:p>
          <a:p>
            <a:pPr marL="173249" lvl="0" indent="-97049" algn="l" rtl="0">
              <a:lnSpc>
                <a:spcPct val="100000"/>
              </a:lnSpc>
              <a:spcBef>
                <a:spcPts val="0"/>
              </a:spcBef>
              <a:spcAft>
                <a:spcPts val="0"/>
              </a:spcAft>
              <a:buClr>
                <a:schemeClr val="dk1"/>
              </a:buClr>
              <a:buSzPts val="1200"/>
              <a:buFont typeface="Arial"/>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47" name="Google Shape;647;p58: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59</a:t>
            </a:fld>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0: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0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9: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59: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Georgia"/>
              <a:buNone/>
            </a:pPr>
            <a:r>
              <a:rPr lang="en-US">
                <a:latin typeface="Georgia"/>
                <a:ea typeface="Georgia"/>
                <a:cs typeface="Georgia"/>
                <a:sym typeface="Georgia"/>
              </a:rPr>
              <a:t>Again, thank you for attending and be sure to contact one of us with any questions.  You will receive an email tomorrow with a survey.  Please reply to the survey to help us improve the process.  </a:t>
            </a:r>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r>
              <a:rPr lang="en-US">
                <a:latin typeface="Georgia"/>
                <a:ea typeface="Georgia"/>
                <a:cs typeface="Georgia"/>
                <a:sym typeface="Georgia"/>
              </a:rPr>
              <a:t>If your club is awarded a district grant for 2018-19, you will be required to submit the final report by March 31, 2019.  If you project is not completed, you should submit an interim report by March 31.  Submit a copy of all receipts and pictures of the project to District Grants Chair Bettye Dunham at bdunham@rauchinc.org</a:t>
            </a:r>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57" name="Google Shape;657;p59: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60</a:t>
            </a:fld>
            <a:endParaRPr sz="1200">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2889e1cfa8_0_43: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32889e1cfa8_0_43:notes"/>
          <p:cNvSpPr txBox="1">
            <a:spLocks noGrp="1"/>
          </p:cNvSpPr>
          <p:nvPr>
            <p:ph type="body" idx="1"/>
          </p:nvPr>
        </p:nvSpPr>
        <p:spPr>
          <a:xfrm>
            <a:off x="685800" y="4424085"/>
            <a:ext cx="5486400" cy="4191300"/>
          </a:xfrm>
          <a:prstGeom prst="rect">
            <a:avLst/>
          </a:prstGeom>
          <a:noFill/>
          <a:ln>
            <a:noFill/>
          </a:ln>
        </p:spPr>
        <p:txBody>
          <a:bodyPr spcFirstLastPara="1" wrap="square" lIns="89800" tIns="89800" rIns="89800" bIns="89800" anchor="t" anchorCtr="0">
            <a:noAutofit/>
          </a:bodyPr>
          <a:lstStyle/>
          <a:p>
            <a:pPr marL="0" lvl="0" indent="0" algn="l" rtl="0">
              <a:spcBef>
                <a:spcPts val="0"/>
              </a:spcBef>
              <a:spcAft>
                <a:spcPts val="0"/>
              </a:spcAft>
              <a:buClr>
                <a:schemeClr val="dk1"/>
              </a:buClr>
              <a:buSzPts val="1400"/>
              <a:buFont typeface="Arial"/>
              <a:buNone/>
            </a:pPr>
            <a:endParaRPr b="1"/>
          </a:p>
          <a:p>
            <a:pPr marL="0" lvl="0" indent="0" algn="l" rtl="0">
              <a:spcBef>
                <a:spcPts val="0"/>
              </a:spcBef>
              <a:spcAft>
                <a:spcPts val="0"/>
              </a:spcAft>
              <a:buClr>
                <a:schemeClr val="dk1"/>
              </a:buClr>
              <a:buSzPts val="1400"/>
              <a:buFont typeface="Arial"/>
              <a:buNone/>
            </a:pPr>
            <a:r>
              <a:rPr lang="en-US" b="1"/>
              <a:t>Question 7</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All of the following are true about reporting except: </a:t>
            </a:r>
            <a:endParaRPr/>
          </a:p>
          <a:p>
            <a:pPr marL="0" lvl="0" indent="0" algn="l" rtl="0">
              <a:spcBef>
                <a:spcPts val="0"/>
              </a:spcBef>
              <a:spcAft>
                <a:spcPts val="0"/>
              </a:spcAft>
              <a:buClr>
                <a:schemeClr val="dk1"/>
              </a:buClr>
              <a:buSzPts val="1400"/>
              <a:buFont typeface="Arial"/>
              <a:buNone/>
            </a:pPr>
            <a:r>
              <a:rPr lang="en-US"/>
              <a:t>	-Final report is due on March 31</a:t>
            </a:r>
            <a:r>
              <a:rPr lang="en-US" baseline="30000"/>
              <a:t>st</a:t>
            </a:r>
            <a:endParaRPr/>
          </a:p>
          <a:p>
            <a:pPr marL="0" lvl="0" indent="0" algn="l" rtl="0">
              <a:spcBef>
                <a:spcPts val="0"/>
              </a:spcBef>
              <a:spcAft>
                <a:spcPts val="0"/>
              </a:spcAft>
              <a:buClr>
                <a:schemeClr val="dk1"/>
              </a:buClr>
              <a:buSzPts val="1400"/>
              <a:buFont typeface="Arial"/>
              <a:buNone/>
            </a:pPr>
            <a:r>
              <a:rPr lang="en-US"/>
              <a:t>	-Documents should be retrained for 5 years </a:t>
            </a:r>
            <a:endParaRPr/>
          </a:p>
          <a:p>
            <a:pPr marL="0" lvl="0" indent="0" algn="l" rtl="0">
              <a:spcBef>
                <a:spcPts val="0"/>
              </a:spcBef>
              <a:spcAft>
                <a:spcPts val="0"/>
              </a:spcAft>
              <a:buClr>
                <a:schemeClr val="dk1"/>
              </a:buClr>
              <a:buSzPts val="1400"/>
              <a:buFont typeface="Arial"/>
              <a:buNone/>
            </a:pPr>
            <a:r>
              <a:rPr lang="en-US"/>
              <a:t>	-Copy of all receipts and checks issued should be submitted at the time of the final report </a:t>
            </a:r>
            <a:endParaRPr/>
          </a:p>
          <a:p>
            <a:pPr marL="0" lvl="0" indent="0" algn="l" rtl="0">
              <a:spcBef>
                <a:spcPts val="0"/>
              </a:spcBef>
              <a:spcAft>
                <a:spcPts val="0"/>
              </a:spcAft>
              <a:buClr>
                <a:schemeClr val="dk1"/>
              </a:buClr>
              <a:buSzPts val="1400"/>
              <a:buFont typeface="Arial"/>
              <a:buNone/>
            </a:pPr>
            <a:r>
              <a:rPr lang="en-US"/>
              <a:t>              </a:t>
            </a:r>
            <a:r>
              <a:rPr lang="en-US" b="1"/>
              <a:t> X   If the grant project is not completed by March 31</a:t>
            </a:r>
            <a:r>
              <a:rPr lang="en-US" b="1" baseline="30000"/>
              <a:t>st</a:t>
            </a:r>
            <a:r>
              <a:rPr lang="en-US" b="1"/>
              <a:t> then no paperwork is due until August 31</a:t>
            </a:r>
            <a:r>
              <a:rPr lang="en-US" b="1" baseline="30000"/>
              <a:t>st</a:t>
            </a:r>
            <a:r>
              <a:rPr lang="en-US" b="1"/>
              <a:t>  </a:t>
            </a:r>
            <a:endParaRPr/>
          </a:p>
          <a:p>
            <a:pPr marL="0" lvl="0" indent="0" algn="l" rtl="0">
              <a:spcBef>
                <a:spcPts val="0"/>
              </a:spcBef>
              <a:spcAft>
                <a:spcPts val="0"/>
              </a:spcAft>
              <a:buClr>
                <a:schemeClr val="dk1"/>
              </a:buClr>
              <a:buSzPts val="1400"/>
              <a:buFont typeface="Arial"/>
              <a:buNone/>
            </a:pPr>
            <a:r>
              <a:rPr lang="en-US"/>
              <a:t>	-If the grant project isn’t completed as described, funds must be returned to the District  Foundation team.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666" name="Google Shape;666;g32889e1cfa8_0_43:notes"/>
          <p:cNvSpPr txBox="1">
            <a:spLocks noGrp="1"/>
          </p:cNvSpPr>
          <p:nvPr>
            <p:ph type="sldNum" idx="12"/>
          </p:nvPr>
        </p:nvSpPr>
        <p:spPr>
          <a:xfrm>
            <a:off x="3884614" y="8846552"/>
            <a:ext cx="2971800" cy="46560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61</a:t>
            </a:fld>
            <a:endParaRPr sz="120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6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Georgia"/>
                <a:ea typeface="Georgia"/>
                <a:cs typeface="Georgia"/>
                <a:sym typeface="Georgia"/>
              </a:rPr>
              <a:t>The first web site is our district site and it contains the forms you will need, the application, MOU and other forms and a copy of this PowerPoint.</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The second is a link to the RI learning and reference center.  It contains a lot of information related to grants in general and training materials.</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The third link is from the RI website to the communities in action newsletter which Peggy mentioned.  It is a great place to see what clubs are doing and is a great source of ideas for projects.</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The last is a link to the RI community assessment tool which Peggy also mentioned.  It will help you determine the needs of your community to ensure that your project is a success..</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74" name="Google Shape;674;p6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350"/>
              <a:buFont typeface="Calibri"/>
              <a:buNone/>
            </a:pPr>
            <a:fld id="{00000000-1234-1234-1234-123412341234}" type="slidenum">
              <a:rPr lang="en-US">
                <a:latin typeface="Calibri"/>
                <a:ea typeface="Calibri"/>
                <a:cs typeface="Calibri"/>
                <a:sym typeface="Calibri"/>
              </a:rPr>
              <a:t>62</a:t>
            </a:fld>
            <a:endParaRPr>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6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On this slide here is the contact information for the…..</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I have shown the contact information for foundation team and the current and incoming governor.  Any of these people would be happy to assist you in any way we can with regards to questions on grants or the Foundation in general.</a:t>
            </a:r>
            <a:endParaRPr>
              <a:latin typeface="Georgia"/>
              <a:ea typeface="Georgia"/>
              <a:cs typeface="Georgia"/>
              <a:sym typeface="Georgia"/>
            </a:endParaRPr>
          </a:p>
        </p:txBody>
      </p:sp>
      <p:sp>
        <p:nvSpPr>
          <p:cNvPr id="682" name="Google Shape;682;p6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63</a:t>
            </a:fld>
            <a:endParaRPr sz="1200">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3: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6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  is it.  You are almost qualified so your club can get a District Grant.  The final thing you must do is to complete the evaluation of the webinar for us.  Your feedback is important so do not forget to go to the District Website and download the forms and send it to Bettye Dunham.</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Thanks for your participation and good luck planning your local projects.</a:t>
            </a:r>
            <a:endParaRPr/>
          </a:p>
        </p:txBody>
      </p:sp>
      <p:sp>
        <p:nvSpPr>
          <p:cNvPr id="698" name="Google Shape;698;p6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65</a:t>
            </a:fld>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Good evening, I am Past District Governor and District Foundation Chair Jessika Hane</a:t>
            </a:r>
            <a:endParaRPr/>
          </a:p>
          <a:p>
            <a:pPr marL="0" marR="0" lvl="0" indent="0" algn="l" rtl="0">
              <a:lnSpc>
                <a:spcPct val="100000"/>
              </a:lnSpc>
              <a:spcBef>
                <a:spcPts val="0"/>
              </a:spcBef>
              <a:spcAft>
                <a:spcPts val="0"/>
              </a:spcAft>
              <a:buSzPts val="1400"/>
              <a:buNone/>
            </a:pPr>
            <a:r>
              <a:rPr lang="en-US" b="1">
                <a:solidFill>
                  <a:srgbClr val="FF0000"/>
                </a:solidFill>
                <a:highlight>
                  <a:srgbClr val="FFFF00"/>
                </a:highlight>
              </a:rPr>
              <a:t>We have brought you this Grants Training Webinar for several years now, even before the COVID 19 Pandemic</a:t>
            </a:r>
            <a:r>
              <a:rPr lang="en-US">
                <a:solidFill>
                  <a:srgbClr val="FF0000"/>
                </a:solidFill>
                <a:highlight>
                  <a:srgbClr val="FFFF00"/>
                </a:highlight>
              </a:rPr>
              <a:t>.</a:t>
            </a:r>
            <a:r>
              <a:rPr lang="en-US">
                <a:solidFill>
                  <a:srgbClr val="FF0000"/>
                </a:solidFill>
              </a:rPr>
              <a:t> </a:t>
            </a:r>
            <a:r>
              <a:rPr lang="en-US" b="1">
                <a:solidFill>
                  <a:srgbClr val="FF0000"/>
                </a:solidFill>
              </a:rPr>
              <a:t>We have been very please with the convenience and efficiency in which this format is brought to all our participants.  </a:t>
            </a:r>
            <a:r>
              <a:rPr lang="en-US"/>
              <a:t>  </a:t>
            </a:r>
            <a:r>
              <a:rPr lang="en-US" b="1"/>
              <a:t>This is the first of two qualification webinars for the Rotary year 2025-26.  the second webinar will be held on Jan 20, 2022</a:t>
            </a:r>
            <a:r>
              <a:rPr lang="en-US"/>
              <a:t>__  </a:t>
            </a:r>
            <a:r>
              <a:rPr lang="en-US" b="1"/>
              <a:t>Remember, part of the club qualification process in District 6580 is that two members of each Rotary Club that wants to do a District Grant must attend these webinars in their entirety.  </a:t>
            </a:r>
            <a:r>
              <a:rPr lang="en-US"/>
              <a:t>You should have received an email directing you to retrieve a copy of the slides which The supporting documents are also on the District web site at www.rotary6580.org.  If you have not retrieved those you can do so after the completion of the webinar.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If you are having technical issues you can e-mail or call .______________________________________</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The webinar is divided into sections and there will be a short quiz at the completion of each section  to ensure that you understand the material presented.  </a:t>
            </a:r>
            <a:endParaRPr/>
          </a:p>
          <a:p>
            <a:pPr marL="0" marR="0" lvl="0" indent="0" algn="l" rtl="0">
              <a:lnSpc>
                <a:spcPct val="100000"/>
              </a:lnSpc>
              <a:spcBef>
                <a:spcPts val="0"/>
              </a:spcBef>
              <a:spcAft>
                <a:spcPts val="0"/>
              </a:spcAft>
              <a:buSzPts val="1400"/>
              <a:buNone/>
            </a:pPr>
            <a:endParaRPr/>
          </a:p>
        </p:txBody>
      </p:sp>
      <p:sp>
        <p:nvSpPr>
          <p:cNvPr id="190" name="Google Shape;190;p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Our 3 presenters for tonight are Past District Governor and current Annual Fund Chair, Peggy Peter.</a:t>
            </a:r>
            <a:endParaRPr/>
          </a:p>
        </p:txBody>
      </p:sp>
      <p:sp>
        <p:nvSpPr>
          <p:cNvPr id="199" name="Google Shape;199;p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Past District Governor and current District Grants Chair, Bettye Dunham    </a:t>
            </a:r>
            <a:endParaRPr/>
          </a:p>
        </p:txBody>
      </p:sp>
      <p:sp>
        <p:nvSpPr>
          <p:cNvPr id="208" name="Google Shape;208;p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2"/>
        <p:cNvGrpSpPr/>
        <p:nvPr/>
      </p:nvGrpSpPr>
      <p:grpSpPr>
        <a:xfrm>
          <a:off x="0" y="0"/>
          <a:ext cx="0" cy="0"/>
          <a:chOff x="0" y="0"/>
          <a:chExt cx="0" cy="0"/>
        </a:xfrm>
      </p:grpSpPr>
      <p:sp>
        <p:nvSpPr>
          <p:cNvPr id="13" name="Google Shape;13;p66"/>
          <p:cNvSpPr/>
          <p:nvPr/>
        </p:nvSpPr>
        <p:spPr>
          <a:xfrm>
            <a:off x="0" y="0"/>
            <a:ext cx="457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4" name="Google Shape;14;p66"/>
          <p:cNvSpPr txBox="1">
            <a:spLocks noGrp="1"/>
          </p:cNvSpPr>
          <p:nvPr>
            <p:ph type="body" idx="1"/>
          </p:nvPr>
        </p:nvSpPr>
        <p:spPr>
          <a:xfrm>
            <a:off x="4762500" y="2141538"/>
            <a:ext cx="4152900" cy="314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30"/>
              </a:spcBef>
              <a:spcAft>
                <a:spcPts val="0"/>
              </a:spcAft>
              <a:buClr>
                <a:schemeClr val="dk1"/>
              </a:buClr>
              <a:buSzPts val="1650"/>
              <a:buFont typeface="Arial"/>
              <a:buNone/>
              <a:defRPr sz="1650" b="0" i="0" u="none" strike="noStrike" cap="none">
                <a:solidFill>
                  <a:schemeClr val="dk1"/>
                </a:solidFill>
                <a:latin typeface="Calibri"/>
                <a:ea typeface="Calibri"/>
                <a:cs typeface="Calibri"/>
                <a:sym typeface="Calibri"/>
              </a:defRPr>
            </a:lvl1pPr>
            <a:lvl2pPr marL="914400" marR="0" lvl="1" indent="-314325" algn="l" rtl="0">
              <a:lnSpc>
                <a:spcPct val="100000"/>
              </a:lnSpc>
              <a:spcBef>
                <a:spcPts val="9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14325" algn="l" rtl="0">
              <a:lnSpc>
                <a:spcPct val="100000"/>
              </a:lnSpc>
              <a:spcBef>
                <a:spcPts val="9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66"/>
          <p:cNvSpPr txBox="1">
            <a:spLocks noGrp="1"/>
          </p:cNvSpPr>
          <p:nvPr>
            <p:ph type="body" idx="2"/>
          </p:nvPr>
        </p:nvSpPr>
        <p:spPr>
          <a:xfrm>
            <a:off x="419100" y="2141538"/>
            <a:ext cx="3733800" cy="1135062"/>
          </a:xfrm>
          <a:prstGeom prst="rect">
            <a:avLst/>
          </a:prstGeom>
          <a:noFill/>
          <a:ln w="25400" cap="flat" cmpd="sng">
            <a:solidFill>
              <a:srgbClr val="F0FCFE"/>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100000"/>
              </a:lnSpc>
              <a:spcBef>
                <a:spcPts val="660"/>
              </a:spcBef>
              <a:spcAft>
                <a:spcPts val="0"/>
              </a:spcAft>
              <a:buClr>
                <a:schemeClr val="lt1"/>
              </a:buClr>
              <a:buSzPts val="3300"/>
              <a:buFont typeface="Arial"/>
              <a:buNone/>
              <a:defRPr sz="33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2pPr>
            <a:lvl3pPr marL="1371600" marR="0" lvl="2"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66"/>
          <p:cNvSpPr txBox="1">
            <a:spLocks noGrp="1"/>
          </p:cNvSpPr>
          <p:nvPr>
            <p:ph type="subTitle" idx="3"/>
          </p:nvPr>
        </p:nvSpPr>
        <p:spPr>
          <a:xfrm>
            <a:off x="415926" y="3383632"/>
            <a:ext cx="3740150" cy="197576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330"/>
              </a:spcBef>
              <a:spcAft>
                <a:spcPts val="0"/>
              </a:spcAft>
              <a:buClr>
                <a:schemeClr val="lt1"/>
              </a:buClr>
              <a:buSzPts val="1650"/>
              <a:buFont typeface="Arial"/>
              <a:buNone/>
              <a:defRPr sz="1650" b="0" i="0" u="none" strike="noStrike" cap="none">
                <a:solidFill>
                  <a:schemeClr val="lt1"/>
                </a:solidFill>
                <a:latin typeface="Calibri"/>
                <a:ea typeface="Calibri"/>
                <a:cs typeface="Calibri"/>
                <a:sym typeface="Calibri"/>
              </a:defRPr>
            </a:lvl1pPr>
            <a:lvl2pPr marR="0" lvl="1"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p66"/>
          <p:cNvSpPr txBox="1">
            <a:spLocks noGrp="1"/>
          </p:cNvSpPr>
          <p:nvPr>
            <p:ph type="sldNum" idx="12"/>
          </p:nvPr>
        </p:nvSpPr>
        <p:spPr>
          <a:xfrm>
            <a:off x="8737600" y="115571"/>
            <a:ext cx="31750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p9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9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Google Shape;56;p9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9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3" name="Google Shape;63;p9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9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94"/>
          <p:cNvSpPr>
            <a:spLocks noGrp="1"/>
          </p:cNvSpPr>
          <p:nvPr>
            <p:ph type="pic" idx="2"/>
          </p:nvPr>
        </p:nvSpPr>
        <p:spPr>
          <a:xfrm>
            <a:off x="1792288" y="612775"/>
            <a:ext cx="5486400" cy="4114800"/>
          </a:xfrm>
          <a:prstGeom prst="rect">
            <a:avLst/>
          </a:prstGeom>
          <a:noFill/>
          <a:ln>
            <a:noFill/>
          </a:ln>
        </p:spPr>
      </p:sp>
      <p:sp>
        <p:nvSpPr>
          <p:cNvPr id="68" name="Google Shape;68;p9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0"/>
        <p:cNvGrpSpPr/>
        <p:nvPr/>
      </p:nvGrpSpPr>
      <p:grpSpPr>
        <a:xfrm>
          <a:off x="0" y="0"/>
          <a:ext cx="0" cy="0"/>
          <a:chOff x="0" y="0"/>
          <a:chExt cx="0" cy="0"/>
        </a:xfrm>
      </p:grpSpPr>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71"/>
        <p:cNvGrpSpPr/>
        <p:nvPr/>
      </p:nvGrpSpPr>
      <p:grpSpPr>
        <a:xfrm>
          <a:off x="0" y="0"/>
          <a:ext cx="0" cy="0"/>
          <a:chOff x="0" y="0"/>
          <a:chExt cx="0" cy="0"/>
        </a:xfrm>
      </p:grpSpPr>
      <p:sp>
        <p:nvSpPr>
          <p:cNvPr id="72" name="Google Shape;72;p97"/>
          <p:cNvSpPr txBox="1">
            <a:spLocks noGrp="1"/>
          </p:cNvSpPr>
          <p:nvPr>
            <p:ph type="ctrTitle"/>
          </p:nvPr>
        </p:nvSpPr>
        <p:spPr>
          <a:xfrm>
            <a:off x="696601" y="2305360"/>
            <a:ext cx="7769776" cy="2412586"/>
          </a:xfrm>
          <a:prstGeom prst="rect">
            <a:avLst/>
          </a:prstGeom>
          <a:noFill/>
          <a:ln>
            <a:noFill/>
          </a:ln>
        </p:spPr>
        <p:txBody>
          <a:bodyPr spcFirstLastPara="1" wrap="square" lIns="64300" tIns="32150" rIns="64300" bIns="3215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
        <p:cNvGrpSpPr/>
        <p:nvPr/>
      </p:nvGrpSpPr>
      <p:grpSpPr>
        <a:xfrm>
          <a:off x="0" y="0"/>
          <a:ext cx="0" cy="0"/>
          <a:chOff x="0" y="0"/>
          <a:chExt cx="0" cy="0"/>
        </a:xfrm>
      </p:grpSpPr>
      <p:sp>
        <p:nvSpPr>
          <p:cNvPr id="85" name="Google Shape;85;p7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7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8"/>
        <p:cNvGrpSpPr/>
        <p:nvPr/>
      </p:nvGrpSpPr>
      <p:grpSpPr>
        <a:xfrm>
          <a:off x="0" y="0"/>
          <a:ext cx="0" cy="0"/>
          <a:chOff x="0" y="0"/>
          <a:chExt cx="0" cy="0"/>
        </a:xfrm>
      </p:grpSpPr>
      <p:sp>
        <p:nvSpPr>
          <p:cNvPr id="19" name="Google Shape;19;p75"/>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75"/>
          <p:cNvSpPr/>
          <p:nvPr/>
        </p:nvSpPr>
        <p:spPr>
          <a:xfrm>
            <a:off x="-76200" y="457200"/>
            <a:ext cx="9296400" cy="533400"/>
          </a:xfrm>
          <a:prstGeom prst="rect">
            <a:avLst/>
          </a:prstGeom>
          <a:solidFill>
            <a:srgbClr val="005D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 name="Google Shape;21;p75"/>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2" name="Google Shape;22;p75"/>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sp>
        <p:nvSpPr>
          <p:cNvPr id="88" name="Google Shape;88;p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17458F"/>
              </a:buClr>
              <a:buSzPts val="3200"/>
              <a:buChar char="•"/>
              <a:defRPr>
                <a:solidFill>
                  <a:srgbClr val="17458F"/>
                </a:solidFill>
              </a:defRPr>
            </a:lvl1pPr>
            <a:lvl2pPr marL="914400" lvl="1" indent="-406400" algn="l">
              <a:lnSpc>
                <a:spcPct val="100000"/>
              </a:lnSpc>
              <a:spcBef>
                <a:spcPts val="560"/>
              </a:spcBef>
              <a:spcAft>
                <a:spcPts val="0"/>
              </a:spcAft>
              <a:buClr>
                <a:srgbClr val="17458F"/>
              </a:buClr>
              <a:buSzPts val="2800"/>
              <a:buChar char="–"/>
              <a:defRPr>
                <a:solidFill>
                  <a:srgbClr val="17458F"/>
                </a:solidFill>
              </a:defRPr>
            </a:lvl2pPr>
            <a:lvl3pPr marL="1371600" lvl="2" indent="-381000" algn="l">
              <a:lnSpc>
                <a:spcPct val="100000"/>
              </a:lnSpc>
              <a:spcBef>
                <a:spcPts val="480"/>
              </a:spcBef>
              <a:spcAft>
                <a:spcPts val="0"/>
              </a:spcAft>
              <a:buClr>
                <a:srgbClr val="17458F"/>
              </a:buClr>
              <a:buSzPts val="2400"/>
              <a:buChar char="•"/>
              <a:defRPr>
                <a:solidFill>
                  <a:srgbClr val="17458F"/>
                </a:solidFill>
              </a:defRPr>
            </a:lvl3pPr>
            <a:lvl4pPr marL="1828800" lvl="3" indent="-355600" algn="l">
              <a:lnSpc>
                <a:spcPct val="100000"/>
              </a:lnSpc>
              <a:spcBef>
                <a:spcPts val="400"/>
              </a:spcBef>
              <a:spcAft>
                <a:spcPts val="0"/>
              </a:spcAft>
              <a:buClr>
                <a:srgbClr val="17458F"/>
              </a:buClr>
              <a:buSzPts val="2000"/>
              <a:buChar char="–"/>
              <a:defRPr>
                <a:solidFill>
                  <a:srgbClr val="17458F"/>
                </a:solidFill>
              </a:defRPr>
            </a:lvl4pPr>
            <a:lvl5pPr marL="2286000" lvl="4" indent="-355600" algn="l">
              <a:lnSpc>
                <a:spcPct val="100000"/>
              </a:lnSpc>
              <a:spcBef>
                <a:spcPts val="400"/>
              </a:spcBef>
              <a:spcAft>
                <a:spcPts val="0"/>
              </a:spcAft>
              <a:buClr>
                <a:srgbClr val="17458F"/>
              </a:buClr>
              <a:buSzPts val="2000"/>
              <a:buChar char="»"/>
              <a:defRPr>
                <a:solidFill>
                  <a:srgbClr val="17458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71"/>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1"/>
        <p:cNvGrpSpPr/>
        <p:nvPr/>
      </p:nvGrpSpPr>
      <p:grpSpPr>
        <a:xfrm>
          <a:off x="0" y="0"/>
          <a:ext cx="0" cy="0"/>
          <a:chOff x="0" y="0"/>
          <a:chExt cx="0" cy="0"/>
        </a:xfrm>
      </p:grpSpPr>
      <p:sp>
        <p:nvSpPr>
          <p:cNvPr id="92" name="Google Shape;92;p7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3" name="Google Shape;93;p7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4" name="Google Shape;94;p76"/>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Font typeface="Arial Narrow"/>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type="obj">
  <p:cSld name="OBJECT">
    <p:spTree>
      <p:nvGrpSpPr>
        <p:cNvPr id="1" name="Shape 95"/>
        <p:cNvGrpSpPr/>
        <p:nvPr/>
      </p:nvGrpSpPr>
      <p:grpSpPr>
        <a:xfrm>
          <a:off x="0" y="0"/>
          <a:ext cx="0" cy="0"/>
          <a:chOff x="0" y="0"/>
          <a:chExt cx="0" cy="0"/>
        </a:xfrm>
      </p:grpSpPr>
      <p:sp>
        <p:nvSpPr>
          <p:cNvPr id="96" name="Google Shape;96;p74"/>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7" name="Google Shape;97;p74"/>
          <p:cNvSpPr/>
          <p:nvPr/>
        </p:nvSpPr>
        <p:spPr>
          <a:xfrm>
            <a:off x="-76200" y="457200"/>
            <a:ext cx="9296400" cy="533400"/>
          </a:xfrm>
          <a:prstGeom prst="rect">
            <a:avLst/>
          </a:prstGeom>
          <a:solidFill>
            <a:schemeClr val="dk2"/>
          </a:solidFill>
          <a:ln>
            <a:noFill/>
          </a:ln>
          <a:effectLst>
            <a:outerShdw blurRad="88900" dist="61087" dir="5400000"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8" name="Google Shape;98;p74"/>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1800"/>
              <a:buFont typeface="Arial Narrow"/>
              <a:buNone/>
              <a:defRPr sz="1800">
                <a:solidFill>
                  <a:schemeClr val="lt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4"/>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600"/>
              </a:spcBef>
              <a:spcAft>
                <a:spcPts val="0"/>
              </a:spcAft>
              <a:buClr>
                <a:srgbClr val="005DAA"/>
              </a:buClr>
              <a:buSzPts val="3000"/>
              <a:buChar char="•"/>
              <a:defRPr sz="3000">
                <a:latin typeface="Georgia"/>
                <a:ea typeface="Georgia"/>
                <a:cs typeface="Georgia"/>
                <a:sym typeface="Georgia"/>
              </a:defRPr>
            </a:lvl1pPr>
            <a:lvl2pPr marL="914400" lvl="1" indent="-393700" algn="l">
              <a:lnSpc>
                <a:spcPct val="100000"/>
              </a:lnSpc>
              <a:spcBef>
                <a:spcPts val="520"/>
              </a:spcBef>
              <a:spcAft>
                <a:spcPts val="0"/>
              </a:spcAft>
              <a:buClr>
                <a:srgbClr val="005DAA"/>
              </a:buClr>
              <a:buSzPts val="2600"/>
              <a:buChar char="–"/>
              <a:defRPr sz="2600">
                <a:latin typeface="Georgia"/>
                <a:ea typeface="Georgia"/>
                <a:cs typeface="Georgia"/>
                <a:sym typeface="Georgia"/>
              </a:defRPr>
            </a:lvl2pPr>
            <a:lvl3pPr marL="1371600" lvl="2" indent="-368300" algn="l">
              <a:lnSpc>
                <a:spcPct val="100000"/>
              </a:lnSpc>
              <a:spcBef>
                <a:spcPts val="440"/>
              </a:spcBef>
              <a:spcAft>
                <a:spcPts val="0"/>
              </a:spcAft>
              <a:buClr>
                <a:srgbClr val="005DAA"/>
              </a:buClr>
              <a:buSzPts val="2200"/>
              <a:buChar char="•"/>
              <a:defRPr sz="2200">
                <a:latin typeface="Georgia"/>
                <a:ea typeface="Georgia"/>
                <a:cs typeface="Georgia"/>
                <a:sym typeface="Georgia"/>
              </a:defRPr>
            </a:lvl3pPr>
            <a:lvl4pPr marL="1828800" lvl="3" indent="-342900" algn="l">
              <a:lnSpc>
                <a:spcPct val="100000"/>
              </a:lnSpc>
              <a:spcBef>
                <a:spcPts val="360"/>
              </a:spcBef>
              <a:spcAft>
                <a:spcPts val="0"/>
              </a:spcAft>
              <a:buClr>
                <a:srgbClr val="005DAA"/>
              </a:buClr>
              <a:buSzPts val="1800"/>
              <a:buChar char="–"/>
              <a:defRPr sz="1800">
                <a:latin typeface="Georgia"/>
                <a:ea typeface="Georgia"/>
                <a:cs typeface="Georgia"/>
                <a:sym typeface="Georgia"/>
              </a:defRPr>
            </a:lvl4pPr>
            <a:lvl5pPr marL="2286000" lvl="4" indent="-330200" algn="l">
              <a:lnSpc>
                <a:spcPct val="100000"/>
              </a:lnSpc>
              <a:spcBef>
                <a:spcPts val="320"/>
              </a:spcBef>
              <a:spcAft>
                <a:spcPts val="0"/>
              </a:spcAft>
              <a:buClr>
                <a:srgbClr val="005DAA"/>
              </a:buClr>
              <a:buSzPts val="1600"/>
              <a:buChar char="»"/>
              <a:defRPr sz="1600">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0"/>
        <p:cNvGrpSpPr/>
        <p:nvPr/>
      </p:nvGrpSpPr>
      <p:grpSpPr>
        <a:xfrm>
          <a:off x="0" y="0"/>
          <a:ext cx="0" cy="0"/>
          <a:chOff x="0" y="0"/>
          <a:chExt cx="0" cy="0"/>
        </a:xfrm>
      </p:grpSpPr>
      <p:sp>
        <p:nvSpPr>
          <p:cNvPr id="101" name="Google Shape;101;p77"/>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7"/>
          <p:cNvSpPr txBox="1">
            <a:spLocks noGrp="1"/>
          </p:cNvSpPr>
          <p:nvPr>
            <p:ph type="body" idx="1"/>
          </p:nvPr>
        </p:nvSpPr>
        <p:spPr>
          <a:xfrm>
            <a:off x="4640036" y="1600200"/>
            <a:ext cx="4083016" cy="3982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Clr>
                <a:srgbClr val="17458F"/>
              </a:buClr>
              <a:buSzPts val="2800"/>
              <a:buNone/>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p77"/>
          <p:cNvSpPr txBox="1">
            <a:spLocks noGrp="1"/>
          </p:cNvSpPr>
          <p:nvPr>
            <p:ph type="body" idx="2"/>
          </p:nvPr>
        </p:nvSpPr>
        <p:spPr>
          <a:xfrm>
            <a:off x="457200" y="1600200"/>
            <a:ext cx="1983275"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4" name="Google Shape;104;p77"/>
          <p:cNvSpPr txBox="1">
            <a:spLocks noGrp="1"/>
          </p:cNvSpPr>
          <p:nvPr>
            <p:ph type="body" idx="3"/>
          </p:nvPr>
        </p:nvSpPr>
        <p:spPr>
          <a:xfrm>
            <a:off x="2527634" y="1606711"/>
            <a:ext cx="2013627"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5" name="Google Shape;105;p77"/>
          <p:cNvSpPr txBox="1">
            <a:spLocks noGrp="1"/>
          </p:cNvSpPr>
          <p:nvPr>
            <p:ph type="body" idx="4"/>
          </p:nvPr>
        </p:nvSpPr>
        <p:spPr>
          <a:xfrm>
            <a:off x="457200" y="3628012"/>
            <a:ext cx="1983275"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 name="Google Shape;106;p77"/>
          <p:cNvSpPr txBox="1">
            <a:spLocks noGrp="1"/>
          </p:cNvSpPr>
          <p:nvPr>
            <p:ph type="body" idx="5"/>
          </p:nvPr>
        </p:nvSpPr>
        <p:spPr>
          <a:xfrm>
            <a:off x="2527634" y="3634523"/>
            <a:ext cx="2013627"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7"/>
        <p:cNvGrpSpPr/>
        <p:nvPr/>
      </p:nvGrpSpPr>
      <p:grpSpPr>
        <a:xfrm>
          <a:off x="0" y="0"/>
          <a:ext cx="0" cy="0"/>
          <a:chOff x="0" y="0"/>
          <a:chExt cx="0" cy="0"/>
        </a:xfrm>
      </p:grpSpPr>
      <p:sp>
        <p:nvSpPr>
          <p:cNvPr id="108" name="Google Shape;108;p78"/>
          <p:cNvSpPr txBox="1">
            <a:spLocks noGrp="1"/>
          </p:cNvSpPr>
          <p:nvPr>
            <p:ph type="body" idx="1"/>
          </p:nvPr>
        </p:nvSpPr>
        <p:spPr>
          <a:xfrm>
            <a:off x="457200" y="1606711"/>
            <a:ext cx="4084061"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9" name="Google Shape;109;p78"/>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8"/>
          <p:cNvSpPr txBox="1">
            <a:spLocks noGrp="1"/>
          </p:cNvSpPr>
          <p:nvPr>
            <p:ph type="body" idx="2"/>
          </p:nvPr>
        </p:nvSpPr>
        <p:spPr>
          <a:xfrm>
            <a:off x="4640036" y="1600200"/>
            <a:ext cx="4083016" cy="3982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Clr>
                <a:srgbClr val="17458F"/>
              </a:buClr>
              <a:buSzPts val="2800"/>
              <a:buNone/>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p78"/>
          <p:cNvSpPr txBox="1">
            <a:spLocks noGrp="1"/>
          </p:cNvSpPr>
          <p:nvPr>
            <p:ph type="body" idx="3"/>
          </p:nvPr>
        </p:nvSpPr>
        <p:spPr>
          <a:xfrm>
            <a:off x="457200" y="3628012"/>
            <a:ext cx="1983275"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p78"/>
          <p:cNvSpPr txBox="1">
            <a:spLocks noGrp="1"/>
          </p:cNvSpPr>
          <p:nvPr>
            <p:ph type="body" idx="4"/>
          </p:nvPr>
        </p:nvSpPr>
        <p:spPr>
          <a:xfrm>
            <a:off x="2527634" y="3634523"/>
            <a:ext cx="2013627"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7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3600"/>
              <a:buFont typeface="Arial Narrow"/>
              <a:buNone/>
              <a:defRPr sz="3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6" name="Google Shape;116;p79"/>
          <p:cNvSpPr txBox="1"/>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6316B"/>
              </a:buClr>
              <a:buSzPts val="1800"/>
              <a:buFont typeface="Arial Narrow"/>
              <a:buNone/>
            </a:pPr>
            <a:r>
              <a:rPr lang="en-US" sz="1800" b="0" i="0" u="none" strike="noStrike" cap="none">
                <a:solidFill>
                  <a:srgbClr val="16316B"/>
                </a:solidFill>
                <a:latin typeface="Arial Narrow"/>
                <a:ea typeface="Arial Narrow"/>
                <a:cs typeface="Arial Narrow"/>
                <a:sym typeface="Arial Narrow"/>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7"/>
        <p:cNvGrpSpPr/>
        <p:nvPr/>
      </p:nvGrpSpPr>
      <p:grpSpPr>
        <a:xfrm>
          <a:off x="0" y="0"/>
          <a:ext cx="0" cy="0"/>
          <a:chOff x="0" y="0"/>
          <a:chExt cx="0" cy="0"/>
        </a:xfrm>
      </p:grpSpPr>
      <p:sp>
        <p:nvSpPr>
          <p:cNvPr id="118" name="Google Shape;118;p8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005DAA"/>
              </a:buClr>
              <a:buSzPts val="2000"/>
              <a:buNone/>
              <a:defRPr sz="2000" b="1" i="0">
                <a:latin typeface="Arial Narrow"/>
                <a:ea typeface="Arial Narrow"/>
                <a:cs typeface="Arial Narrow"/>
                <a:sym typeface="Arial Narrow"/>
              </a:defRPr>
            </a:lvl1pPr>
            <a:lvl2pPr marL="914400" lvl="1" indent="-228600" algn="l">
              <a:lnSpc>
                <a:spcPct val="100000"/>
              </a:lnSpc>
              <a:spcBef>
                <a:spcPts val="400"/>
              </a:spcBef>
              <a:spcAft>
                <a:spcPts val="0"/>
              </a:spcAft>
              <a:buClr>
                <a:srgbClr val="005DAA"/>
              </a:buClr>
              <a:buSzPts val="2000"/>
              <a:buNone/>
              <a:defRPr sz="2000" b="1"/>
            </a:lvl2pPr>
            <a:lvl3pPr marL="1371600" lvl="2" indent="-228600" algn="l">
              <a:lnSpc>
                <a:spcPct val="100000"/>
              </a:lnSpc>
              <a:spcBef>
                <a:spcPts val="360"/>
              </a:spcBef>
              <a:spcAft>
                <a:spcPts val="0"/>
              </a:spcAft>
              <a:buClr>
                <a:srgbClr val="005DAA"/>
              </a:buClr>
              <a:buSzPts val="1800"/>
              <a:buNone/>
              <a:defRPr sz="1800" b="1"/>
            </a:lvl3pPr>
            <a:lvl4pPr marL="1828800" lvl="3" indent="-228600" algn="l">
              <a:lnSpc>
                <a:spcPct val="100000"/>
              </a:lnSpc>
              <a:spcBef>
                <a:spcPts val="320"/>
              </a:spcBef>
              <a:spcAft>
                <a:spcPts val="0"/>
              </a:spcAft>
              <a:buClr>
                <a:srgbClr val="005DAA"/>
              </a:buClr>
              <a:buSzPts val="1600"/>
              <a:buNone/>
              <a:defRPr sz="1600" b="1"/>
            </a:lvl4pPr>
            <a:lvl5pPr marL="2286000" lvl="4" indent="-228600" algn="l">
              <a:lnSpc>
                <a:spcPct val="100000"/>
              </a:lnSpc>
              <a:spcBef>
                <a:spcPts val="320"/>
              </a:spcBef>
              <a:spcAft>
                <a:spcPts val="0"/>
              </a:spcAft>
              <a:buClr>
                <a:srgbClr val="005DAA"/>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9" name="Google Shape;119;p8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17458F"/>
              </a:buClr>
              <a:buSzPts val="1800"/>
              <a:buChar char="•"/>
              <a:defRPr sz="1800">
                <a:solidFill>
                  <a:srgbClr val="17458F"/>
                </a:solidFill>
              </a:defRPr>
            </a:lvl1pPr>
            <a:lvl2pPr marL="914400" lvl="1" indent="-355600" algn="l">
              <a:lnSpc>
                <a:spcPct val="100000"/>
              </a:lnSpc>
              <a:spcBef>
                <a:spcPts val="400"/>
              </a:spcBef>
              <a:spcAft>
                <a:spcPts val="0"/>
              </a:spcAft>
              <a:buClr>
                <a:srgbClr val="17458F"/>
              </a:buClr>
              <a:buSzPts val="2000"/>
              <a:buChar char="–"/>
              <a:defRPr sz="2000">
                <a:solidFill>
                  <a:srgbClr val="17458F"/>
                </a:solidFill>
              </a:defRPr>
            </a:lvl2pPr>
            <a:lvl3pPr marL="1371600" lvl="2" indent="-342900" algn="l">
              <a:lnSpc>
                <a:spcPct val="100000"/>
              </a:lnSpc>
              <a:spcBef>
                <a:spcPts val="360"/>
              </a:spcBef>
              <a:spcAft>
                <a:spcPts val="0"/>
              </a:spcAft>
              <a:buClr>
                <a:srgbClr val="17458F"/>
              </a:buClr>
              <a:buSzPts val="1800"/>
              <a:buChar char="•"/>
              <a:defRPr sz="1800">
                <a:solidFill>
                  <a:srgbClr val="17458F"/>
                </a:solidFill>
              </a:defRPr>
            </a:lvl3pPr>
            <a:lvl4pPr marL="1828800" lvl="3" indent="-330200" algn="l">
              <a:lnSpc>
                <a:spcPct val="100000"/>
              </a:lnSpc>
              <a:spcBef>
                <a:spcPts val="320"/>
              </a:spcBef>
              <a:spcAft>
                <a:spcPts val="0"/>
              </a:spcAft>
              <a:buClr>
                <a:srgbClr val="17458F"/>
              </a:buClr>
              <a:buSzPts val="1600"/>
              <a:buChar char="–"/>
              <a:defRPr sz="1600">
                <a:solidFill>
                  <a:srgbClr val="17458F"/>
                </a:solidFill>
              </a:defRPr>
            </a:lvl4pPr>
            <a:lvl5pPr marL="2286000" lvl="4" indent="-330200" algn="l">
              <a:lnSpc>
                <a:spcPct val="100000"/>
              </a:lnSpc>
              <a:spcBef>
                <a:spcPts val="320"/>
              </a:spcBef>
              <a:spcAft>
                <a:spcPts val="0"/>
              </a:spcAft>
              <a:buClr>
                <a:srgbClr val="17458F"/>
              </a:buClr>
              <a:buSzPts val="1600"/>
              <a:buChar char="»"/>
              <a:defRPr sz="1600">
                <a:solidFill>
                  <a:srgbClr val="17458F"/>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0" name="Google Shape;120;p8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005DAA"/>
              </a:buClr>
              <a:buSzPts val="2000"/>
              <a:buNone/>
              <a:defRPr sz="2000" b="1" i="0">
                <a:latin typeface="Arial Narrow"/>
                <a:ea typeface="Arial Narrow"/>
                <a:cs typeface="Arial Narrow"/>
                <a:sym typeface="Arial Narrow"/>
              </a:defRPr>
            </a:lvl1pPr>
            <a:lvl2pPr marL="914400" lvl="1" indent="-228600" algn="l">
              <a:lnSpc>
                <a:spcPct val="100000"/>
              </a:lnSpc>
              <a:spcBef>
                <a:spcPts val="400"/>
              </a:spcBef>
              <a:spcAft>
                <a:spcPts val="0"/>
              </a:spcAft>
              <a:buClr>
                <a:srgbClr val="005DAA"/>
              </a:buClr>
              <a:buSzPts val="2000"/>
              <a:buNone/>
              <a:defRPr sz="2000" b="1"/>
            </a:lvl2pPr>
            <a:lvl3pPr marL="1371600" lvl="2" indent="-228600" algn="l">
              <a:lnSpc>
                <a:spcPct val="100000"/>
              </a:lnSpc>
              <a:spcBef>
                <a:spcPts val="360"/>
              </a:spcBef>
              <a:spcAft>
                <a:spcPts val="0"/>
              </a:spcAft>
              <a:buClr>
                <a:srgbClr val="005DAA"/>
              </a:buClr>
              <a:buSzPts val="1800"/>
              <a:buNone/>
              <a:defRPr sz="1800" b="1"/>
            </a:lvl3pPr>
            <a:lvl4pPr marL="1828800" lvl="3" indent="-228600" algn="l">
              <a:lnSpc>
                <a:spcPct val="100000"/>
              </a:lnSpc>
              <a:spcBef>
                <a:spcPts val="320"/>
              </a:spcBef>
              <a:spcAft>
                <a:spcPts val="0"/>
              </a:spcAft>
              <a:buClr>
                <a:srgbClr val="005DAA"/>
              </a:buClr>
              <a:buSzPts val="1600"/>
              <a:buNone/>
              <a:defRPr sz="1600" b="1"/>
            </a:lvl4pPr>
            <a:lvl5pPr marL="2286000" lvl="4" indent="-228600" algn="l">
              <a:lnSpc>
                <a:spcPct val="100000"/>
              </a:lnSpc>
              <a:spcBef>
                <a:spcPts val="320"/>
              </a:spcBef>
              <a:spcAft>
                <a:spcPts val="0"/>
              </a:spcAft>
              <a:buClr>
                <a:srgbClr val="005DAA"/>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1" name="Google Shape;121;p8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17458F"/>
              </a:buClr>
              <a:buSzPts val="1800"/>
              <a:buChar char="•"/>
              <a:defRPr sz="1800">
                <a:solidFill>
                  <a:srgbClr val="17458F"/>
                </a:solidFill>
              </a:defRPr>
            </a:lvl1pPr>
            <a:lvl2pPr marL="914400" lvl="1" indent="-355600" algn="l">
              <a:lnSpc>
                <a:spcPct val="100000"/>
              </a:lnSpc>
              <a:spcBef>
                <a:spcPts val="400"/>
              </a:spcBef>
              <a:spcAft>
                <a:spcPts val="0"/>
              </a:spcAft>
              <a:buClr>
                <a:srgbClr val="17458F"/>
              </a:buClr>
              <a:buSzPts val="2000"/>
              <a:buChar char="–"/>
              <a:defRPr sz="2000">
                <a:solidFill>
                  <a:srgbClr val="17458F"/>
                </a:solidFill>
              </a:defRPr>
            </a:lvl2pPr>
            <a:lvl3pPr marL="1371600" lvl="2" indent="-342900" algn="l">
              <a:lnSpc>
                <a:spcPct val="100000"/>
              </a:lnSpc>
              <a:spcBef>
                <a:spcPts val="360"/>
              </a:spcBef>
              <a:spcAft>
                <a:spcPts val="0"/>
              </a:spcAft>
              <a:buClr>
                <a:srgbClr val="17458F"/>
              </a:buClr>
              <a:buSzPts val="1800"/>
              <a:buChar char="•"/>
              <a:defRPr sz="1800">
                <a:solidFill>
                  <a:srgbClr val="17458F"/>
                </a:solidFill>
              </a:defRPr>
            </a:lvl3pPr>
            <a:lvl4pPr marL="1828800" lvl="3" indent="-330200" algn="l">
              <a:lnSpc>
                <a:spcPct val="100000"/>
              </a:lnSpc>
              <a:spcBef>
                <a:spcPts val="320"/>
              </a:spcBef>
              <a:spcAft>
                <a:spcPts val="0"/>
              </a:spcAft>
              <a:buClr>
                <a:srgbClr val="17458F"/>
              </a:buClr>
              <a:buSzPts val="1600"/>
              <a:buChar char="–"/>
              <a:defRPr sz="1600">
                <a:solidFill>
                  <a:srgbClr val="17458F"/>
                </a:solidFill>
              </a:defRPr>
            </a:lvl4pPr>
            <a:lvl5pPr marL="2286000" lvl="4" indent="-330200" algn="l">
              <a:lnSpc>
                <a:spcPct val="100000"/>
              </a:lnSpc>
              <a:spcBef>
                <a:spcPts val="320"/>
              </a:spcBef>
              <a:spcAft>
                <a:spcPts val="0"/>
              </a:spcAft>
              <a:buClr>
                <a:srgbClr val="17458F"/>
              </a:buClr>
              <a:buSzPts val="1600"/>
              <a:buChar char="»"/>
              <a:defRPr sz="1600">
                <a:solidFill>
                  <a:srgbClr val="17458F"/>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2" name="Google Shape;122;p8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3"/>
        <p:cNvGrpSpPr/>
        <p:nvPr/>
      </p:nvGrpSpPr>
      <p:grpSpPr>
        <a:xfrm>
          <a:off x="0" y="0"/>
          <a:ext cx="0" cy="0"/>
          <a:chOff x="0" y="0"/>
          <a:chExt cx="0" cy="0"/>
        </a:xfrm>
      </p:grpSpPr>
      <p:sp>
        <p:nvSpPr>
          <p:cNvPr id="124" name="Google Shape;124;p81"/>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5"/>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83"/>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 name="Google Shape;25;p83"/>
          <p:cNvSpPr/>
          <p:nvPr/>
        </p:nvSpPr>
        <p:spPr>
          <a:xfrm>
            <a:off x="-76200" y="457200"/>
            <a:ext cx="9296400" cy="533400"/>
          </a:xfrm>
          <a:prstGeom prst="rect">
            <a:avLst/>
          </a:prstGeom>
          <a:solidFill>
            <a:schemeClr val="accent1"/>
          </a:solidFill>
          <a:ln>
            <a:noFill/>
          </a:ln>
          <a:effectLst>
            <a:outerShdw blurRad="88900" dist="61087" dir="5400000" rotWithShape="0">
              <a:srgbClr val="80808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 name="Google Shape;26;p83"/>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83"/>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p84"/>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 name="Google Shape;30;p84"/>
          <p:cNvSpPr/>
          <p:nvPr/>
        </p:nvSpPr>
        <p:spPr>
          <a:xfrm>
            <a:off x="-76200" y="457200"/>
            <a:ext cx="9296400" cy="533400"/>
          </a:xfrm>
          <a:prstGeom prst="rect">
            <a:avLst/>
          </a:prstGeom>
          <a:solidFill>
            <a:schemeClr val="dk2"/>
          </a:solidFill>
          <a:ln>
            <a:noFill/>
          </a:ln>
          <a:effectLst>
            <a:outerShdw blurRad="88900" dist="61087" dir="5400000" rotWithShape="0">
              <a:srgbClr val="80808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1" name="Google Shape;31;p84"/>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84"/>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sp>
        <p:nvSpPr>
          <p:cNvPr id="34" name="Google Shape;34;p85"/>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85"/>
          <p:cNvSpPr/>
          <p:nvPr/>
        </p:nvSpPr>
        <p:spPr>
          <a:xfrm>
            <a:off x="-76200" y="457200"/>
            <a:ext cx="9296400" cy="533400"/>
          </a:xfrm>
          <a:prstGeom prst="rect">
            <a:avLst/>
          </a:prstGeom>
          <a:solidFill>
            <a:srgbClr val="009999"/>
          </a:solidFill>
          <a:ln>
            <a:noFill/>
          </a:ln>
          <a:effectLst>
            <a:outerShdw blurRad="88900" dist="61087" dir="5400000" rotWithShape="0">
              <a:srgbClr val="80808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6" name="Google Shape;36;p85"/>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7" name="Google Shape;37;p85"/>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8"/>
        <p:cNvGrpSpPr/>
        <p:nvPr/>
      </p:nvGrpSpPr>
      <p:grpSpPr>
        <a:xfrm>
          <a:off x="0" y="0"/>
          <a:ext cx="0" cy="0"/>
          <a:chOff x="0" y="0"/>
          <a:chExt cx="0" cy="0"/>
        </a:xfrm>
      </p:grpSpPr>
      <p:sp>
        <p:nvSpPr>
          <p:cNvPr id="39" name="Google Shape;39;p86"/>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 name="Google Shape;40;p86"/>
          <p:cNvSpPr/>
          <p:nvPr/>
        </p:nvSpPr>
        <p:spPr>
          <a:xfrm>
            <a:off x="-76200" y="457200"/>
            <a:ext cx="9296400" cy="533400"/>
          </a:xfrm>
          <a:prstGeom prst="rect">
            <a:avLst/>
          </a:prstGeom>
          <a:solidFill>
            <a:srgbClr val="FF7600"/>
          </a:solidFill>
          <a:ln>
            <a:noFill/>
          </a:ln>
          <a:effectLst>
            <a:outerShdw blurRad="88900" dist="61087" dir="5400000" rotWithShape="0">
              <a:srgbClr val="80808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1" name="Google Shape;41;p86"/>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86"/>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
        <p:cNvGrpSpPr/>
        <p:nvPr/>
      </p:nvGrpSpPr>
      <p:grpSpPr>
        <a:xfrm>
          <a:off x="0" y="0"/>
          <a:ext cx="0" cy="0"/>
          <a:chOff x="0" y="0"/>
          <a:chExt cx="0" cy="0"/>
        </a:xfrm>
      </p:grpSpPr>
      <p:sp>
        <p:nvSpPr>
          <p:cNvPr id="44" name="Google Shape;44;p87"/>
          <p:cNvSpPr txBox="1">
            <a:spLocks noGrp="1"/>
          </p:cNvSpPr>
          <p:nvPr>
            <p:ph type="title"/>
          </p:nvPr>
        </p:nvSpPr>
        <p:spPr>
          <a:xfrm>
            <a:off x="381000" y="2286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8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7" name="Google Shape;47;p8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Georgia"/>
                <a:ea typeface="Georgia"/>
                <a:cs typeface="Georgia"/>
                <a:sym typeface="Georgia"/>
              </a:defRPr>
            </a:lvl1pPr>
            <a:lvl2pPr marL="914400" marR="0" lvl="1" indent="-228600" algn="l" rtl="0">
              <a:lnSpc>
                <a:spcPct val="100000"/>
              </a:lnSpc>
              <a:spcBef>
                <a:spcPts val="360"/>
              </a:spcBef>
              <a:spcAft>
                <a:spcPts val="0"/>
              </a:spcAft>
              <a:buClr>
                <a:srgbClr val="B7B2AE"/>
              </a:buClr>
              <a:buSzPts val="1800"/>
              <a:buFont typeface="Arial"/>
              <a:buNone/>
              <a:defRPr sz="1800" b="0" i="0" u="none" strike="noStrike" cap="none">
                <a:solidFill>
                  <a:srgbClr val="B7B2AE"/>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B7B2AE"/>
              </a:buClr>
              <a:buSzPts val="1600"/>
              <a:buFont typeface="Arial"/>
              <a:buNone/>
              <a:defRPr sz="1600" b="0" i="0" u="none" strike="noStrike" cap="none">
                <a:solidFill>
                  <a:srgbClr val="B7B2AE"/>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0" name="Google Shape;50;p8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p:nvPr/>
        </p:nvSpPr>
        <p:spPr>
          <a:xfrm>
            <a:off x="7086600" y="6477000"/>
            <a:ext cx="1600200" cy="13811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BCBDC0"/>
              </a:buClr>
              <a:buSzPts val="900"/>
              <a:buFont typeface="Arial Narrow"/>
              <a:buNone/>
            </a:pPr>
            <a:r>
              <a:rPr lang="en-US" sz="900" b="0" i="0" u="none" strike="noStrike" cap="none">
                <a:solidFill>
                  <a:srgbClr val="BCBDC0"/>
                </a:solidFill>
                <a:latin typeface="Arial Narrow"/>
                <a:ea typeface="Arial Narrow"/>
                <a:cs typeface="Arial Narrow"/>
                <a:sym typeface="Arial Narrow"/>
              </a:rPr>
              <a:t>Doing Good in the World  |  </a:t>
            </a:r>
            <a:fld id="{00000000-1234-1234-1234-123412341234}" type="slidenum">
              <a:rPr lang="en-US" sz="900" b="0" i="0" u="none" strike="noStrike" cap="none">
                <a:solidFill>
                  <a:srgbClr val="BCBDC0"/>
                </a:solidFill>
                <a:latin typeface="Arial Narrow"/>
                <a:ea typeface="Arial Narrow"/>
                <a:cs typeface="Arial Narrow"/>
                <a:sym typeface="Arial Narrow"/>
              </a:rPr>
              <a:t>‹#›</a:t>
            </a:fld>
            <a:r>
              <a:rPr lang="en-US" sz="900" b="0" i="0" u="none" strike="noStrike" cap="none">
                <a:solidFill>
                  <a:srgbClr val="BCBDC0"/>
                </a:solidFill>
                <a:latin typeface="Arial Narrow"/>
                <a:ea typeface="Arial Narrow"/>
                <a:cs typeface="Arial Narrow"/>
                <a:sym typeface="Arial Narrow"/>
              </a:rPr>
              <a:t>  </a:t>
            </a:r>
            <a:endParaRPr sz="900" b="0" i="0" u="none" strike="noStrike" cap="none">
              <a:solidFill>
                <a:srgbClr val="958D85"/>
              </a:solidFill>
              <a:latin typeface="Arial Narrow"/>
              <a:ea typeface="Arial Narrow"/>
              <a:cs typeface="Arial Narrow"/>
              <a:sym typeface="Arial Narrow"/>
            </a:endParaRPr>
          </a:p>
        </p:txBody>
      </p:sp>
      <p:pic>
        <p:nvPicPr>
          <p:cNvPr id="11" name="Google Shape;11;p65"/>
          <p:cNvPicPr preferRelativeResize="0"/>
          <p:nvPr/>
        </p:nvPicPr>
        <p:blipFill rotWithShape="1">
          <a:blip r:embed="rId19">
            <a:alphaModFix/>
          </a:blip>
          <a:srcRect/>
          <a:stretch/>
        </p:blipFill>
        <p:spPr>
          <a:xfrm>
            <a:off x="457200" y="6226175"/>
            <a:ext cx="2127250" cy="4524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Shape 73"/>
        <p:cNvGrpSpPr/>
        <p:nvPr/>
      </p:nvGrpSpPr>
      <p:grpSpPr>
        <a:xfrm>
          <a:off x="0" y="0"/>
          <a:ext cx="0" cy="0"/>
          <a:chOff x="0" y="0"/>
          <a:chExt cx="0" cy="0"/>
        </a:xfrm>
      </p:grpSpPr>
      <p:sp>
        <p:nvSpPr>
          <p:cNvPr id="74" name="Google Shape;74;p67"/>
          <p:cNvSpPr txBox="1"/>
          <p:nvPr/>
        </p:nvSpPr>
        <p:spPr>
          <a:xfrm>
            <a:off x="7825339" y="6516016"/>
            <a:ext cx="1318661"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400"/>
              <a:buFont typeface="Arial Narrow"/>
              <a:buNone/>
            </a:pPr>
            <a:r>
              <a:rPr lang="en-US" sz="1600" b="1" i="0" u="none" strike="noStrike" cap="none">
                <a:solidFill>
                  <a:srgbClr val="FFFFFF"/>
                </a:solidFill>
                <a:latin typeface="Arial Narrow"/>
                <a:ea typeface="Arial Narrow"/>
                <a:cs typeface="Arial Narrow"/>
                <a:sym typeface="Arial Narrow"/>
              </a:rPr>
              <a:t>2018-19</a:t>
            </a:r>
            <a:endParaRPr sz="1400" b="0" i="0" u="none" strike="noStrike" cap="none">
              <a:solidFill>
                <a:srgbClr val="000000"/>
              </a:solidFill>
              <a:latin typeface="Arial"/>
              <a:ea typeface="Arial"/>
              <a:cs typeface="Arial"/>
              <a:sym typeface="Arial"/>
            </a:endParaRPr>
          </a:p>
        </p:txBody>
      </p:sp>
      <p:pic>
        <p:nvPicPr>
          <p:cNvPr id="75" name="Google Shape;75;p67"/>
          <p:cNvPicPr preferRelativeResize="0"/>
          <p:nvPr/>
        </p:nvPicPr>
        <p:blipFill rotWithShape="1">
          <a:blip r:embed="rId3">
            <a:alphaModFix/>
          </a:blip>
          <a:srcRect/>
          <a:stretch/>
        </p:blipFill>
        <p:spPr>
          <a:xfrm>
            <a:off x="5411787" y="579437"/>
            <a:ext cx="3157536" cy="3157536"/>
          </a:xfrm>
          <a:prstGeom prst="rect">
            <a:avLst/>
          </a:prstGeom>
          <a:noFill/>
          <a:ln>
            <a:noFill/>
          </a:ln>
        </p:spPr>
      </p:pic>
      <p:pic>
        <p:nvPicPr>
          <p:cNvPr id="76" name="Google Shape;76;p67"/>
          <p:cNvPicPr preferRelativeResize="0"/>
          <p:nvPr/>
        </p:nvPicPr>
        <p:blipFill rotWithShape="1">
          <a:blip r:embed="rId4">
            <a:alphaModFix/>
          </a:blip>
          <a:srcRect/>
          <a:stretch/>
        </p:blipFill>
        <p:spPr>
          <a:xfrm>
            <a:off x="317500" y="5932487"/>
            <a:ext cx="1587499" cy="5964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69"/>
          <p:cNvSpPr/>
          <p:nvPr/>
        </p:nvSpPr>
        <p:spPr>
          <a:xfrm>
            <a:off x="0" y="0"/>
            <a:ext cx="9144000" cy="914400"/>
          </a:xfrm>
          <a:prstGeom prst="rect">
            <a:avLst/>
          </a:prstGeom>
          <a:solidFill>
            <a:srgbClr val="005DAA"/>
          </a:solidFill>
          <a:ln>
            <a:noFill/>
          </a:ln>
          <a:effectLst>
            <a:outerShdw blurRad="40000" dist="23000" dir="5400000" rotWithShape="0">
              <a:srgbClr val="000000">
                <a:alpha val="34117"/>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7E7E8"/>
              </a:solidFill>
              <a:latin typeface="Arial"/>
              <a:ea typeface="Arial"/>
              <a:cs typeface="Arial"/>
              <a:sym typeface="Arial"/>
            </a:endParaRPr>
          </a:p>
        </p:txBody>
      </p:sp>
      <p:sp>
        <p:nvSpPr>
          <p:cNvPr id="80" name="Google Shape;80;p69"/>
          <p:cNvSpPr txBox="1">
            <a:spLocks noGrp="1"/>
          </p:cNvSpPr>
          <p:nvPr>
            <p:ph type="body" idx="1"/>
          </p:nvPr>
        </p:nvSpPr>
        <p:spPr>
          <a:xfrm>
            <a:off x="457200" y="1600201"/>
            <a:ext cx="8229600" cy="41910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5DAA"/>
              </a:buClr>
              <a:buSzPts val="3200"/>
              <a:buFont typeface="Arial"/>
              <a:buChar char="•"/>
              <a:defRPr sz="3200" b="0" i="0" u="none" strike="noStrike" cap="none">
                <a:solidFill>
                  <a:srgbClr val="005DAA"/>
                </a:solidFill>
                <a:latin typeface="Georgia"/>
                <a:ea typeface="Georgia"/>
                <a:cs typeface="Georgia"/>
                <a:sym typeface="Georgia"/>
              </a:defRPr>
            </a:lvl1pPr>
            <a:lvl2pPr marL="914400" marR="0" lvl="1" indent="-406400" algn="l" rtl="0">
              <a:lnSpc>
                <a:spcPct val="100000"/>
              </a:lnSpc>
              <a:spcBef>
                <a:spcPts val="560"/>
              </a:spcBef>
              <a:spcAft>
                <a:spcPts val="0"/>
              </a:spcAft>
              <a:buClr>
                <a:srgbClr val="005DAA"/>
              </a:buClr>
              <a:buSzPts val="2800"/>
              <a:buFont typeface="Arial"/>
              <a:buChar char="–"/>
              <a:defRPr sz="2800" b="0" i="0" u="none" strike="noStrike" cap="none">
                <a:solidFill>
                  <a:srgbClr val="005DAA"/>
                </a:solidFill>
                <a:latin typeface="Georgia"/>
                <a:ea typeface="Georgia"/>
                <a:cs typeface="Georgia"/>
                <a:sym typeface="Georgia"/>
              </a:defRPr>
            </a:lvl2pPr>
            <a:lvl3pPr marL="1371600" marR="0" lvl="2" indent="-381000" algn="l" rtl="0">
              <a:lnSpc>
                <a:spcPct val="100000"/>
              </a:lnSpc>
              <a:spcBef>
                <a:spcPts val="480"/>
              </a:spcBef>
              <a:spcAft>
                <a:spcPts val="0"/>
              </a:spcAft>
              <a:buClr>
                <a:srgbClr val="005DAA"/>
              </a:buClr>
              <a:buSzPts val="2400"/>
              <a:buFont typeface="Arial"/>
              <a:buChar char="•"/>
              <a:defRPr sz="2400" b="0" i="0" u="none" strike="noStrike" cap="none">
                <a:solidFill>
                  <a:srgbClr val="005DAA"/>
                </a:solidFill>
                <a:latin typeface="Georgia"/>
                <a:ea typeface="Georgia"/>
                <a:cs typeface="Georgia"/>
                <a:sym typeface="Georgia"/>
              </a:defRPr>
            </a:lvl3pPr>
            <a:lvl4pPr marL="1828800" marR="0" lvl="3" indent="-355600" algn="l" rtl="0">
              <a:lnSpc>
                <a:spcPct val="100000"/>
              </a:lnSpc>
              <a:spcBef>
                <a:spcPts val="400"/>
              </a:spcBef>
              <a:spcAft>
                <a:spcPts val="0"/>
              </a:spcAft>
              <a:buClr>
                <a:srgbClr val="005DAA"/>
              </a:buClr>
              <a:buSzPts val="2000"/>
              <a:buFont typeface="Arial"/>
              <a:buChar char="–"/>
              <a:defRPr sz="2000" b="0" i="0" u="none" strike="noStrike" cap="none">
                <a:solidFill>
                  <a:srgbClr val="005DAA"/>
                </a:solidFill>
                <a:latin typeface="Georgia"/>
                <a:ea typeface="Georgia"/>
                <a:cs typeface="Georgia"/>
                <a:sym typeface="Georgia"/>
              </a:defRPr>
            </a:lvl4pPr>
            <a:lvl5pPr marL="2286000" marR="0" lvl="4" indent="-355600" algn="l" rtl="0">
              <a:lnSpc>
                <a:spcPct val="100000"/>
              </a:lnSpc>
              <a:spcBef>
                <a:spcPts val="400"/>
              </a:spcBef>
              <a:spcAft>
                <a:spcPts val="0"/>
              </a:spcAft>
              <a:buClr>
                <a:srgbClr val="005DAA"/>
              </a:buClr>
              <a:buSzPts val="2000"/>
              <a:buFont typeface="Arial"/>
              <a:buChar char="»"/>
              <a:defRPr sz="2000" b="0" i="0" u="none" strike="noStrike" cap="none">
                <a:solidFill>
                  <a:srgbClr val="005DAA"/>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69"/>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1800"/>
              <a:buFont typeface="Arial Narrow"/>
              <a:buNone/>
              <a:defRPr sz="18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1pPr>
            <a:lvl2pPr marL="0" marR="0" lvl="1"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2pPr>
            <a:lvl3pPr marL="0" marR="0" lvl="2"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3pPr>
            <a:lvl4pPr marL="0" marR="0" lvl="3"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4pPr>
            <a:lvl5pPr marL="0" marR="0" lvl="4"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5pPr>
            <a:lvl6pPr marL="0" marR="0" lvl="5"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6pPr>
            <a:lvl7pPr marL="0" marR="0" lvl="6"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7pPr>
            <a:lvl8pPr marL="0" marR="0" lvl="7"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8pPr>
            <a:lvl9pPr marL="0" marR="0" lvl="8"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69" descr="TRF100_lockup_R.png"/>
          <p:cNvPicPr preferRelativeResize="0"/>
          <p:nvPr/>
        </p:nvPicPr>
        <p:blipFill rotWithShape="1">
          <a:blip r:embed="rId12">
            <a:alphaModFix/>
          </a:blip>
          <a:srcRect/>
          <a:stretch/>
        </p:blipFill>
        <p:spPr>
          <a:xfrm>
            <a:off x="457200" y="6172201"/>
            <a:ext cx="195341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72"/>
          <p:cNvSpPr txBox="1"/>
          <p:nvPr/>
        </p:nvSpPr>
        <p:spPr>
          <a:xfrm>
            <a:off x="7825339" y="6516016"/>
            <a:ext cx="1318661"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00"/>
              <a:buFont typeface="Arial Narrow"/>
              <a:buNone/>
            </a:pPr>
            <a:r>
              <a:rPr lang="en-US" sz="1600" b="1" i="0" u="none" strike="noStrike" cap="none">
                <a:solidFill>
                  <a:schemeClr val="dk1"/>
                </a:solidFill>
                <a:latin typeface="Arial Narrow"/>
                <a:ea typeface="Arial Narrow"/>
                <a:cs typeface="Arial Narrow"/>
                <a:sym typeface="Arial Narrow"/>
              </a:rPr>
              <a:t>2018-19</a:t>
            </a:r>
            <a:endParaRPr sz="1400" b="0" i="0" u="none" strike="noStrike" cap="none">
              <a:solidFill>
                <a:srgbClr val="000000"/>
              </a:solidFill>
              <a:latin typeface="Arial"/>
              <a:ea typeface="Arial"/>
              <a:cs typeface="Arial"/>
              <a:sym typeface="Arial"/>
            </a:endParaRPr>
          </a:p>
        </p:txBody>
      </p:sp>
      <p:pic>
        <p:nvPicPr>
          <p:cNvPr id="128" name="Google Shape;128;p72"/>
          <p:cNvPicPr preferRelativeResize="0"/>
          <p:nvPr/>
        </p:nvPicPr>
        <p:blipFill rotWithShape="1">
          <a:blip r:embed="rId3">
            <a:alphaModFix/>
          </a:blip>
          <a:srcRect/>
          <a:stretch/>
        </p:blipFill>
        <p:spPr>
          <a:xfrm>
            <a:off x="315912" y="5932487"/>
            <a:ext cx="1587499" cy="596431"/>
          </a:xfrm>
          <a:prstGeom prst="rect">
            <a:avLst/>
          </a:prstGeom>
          <a:noFill/>
          <a:ln>
            <a:noFill/>
          </a:ln>
        </p:spPr>
      </p:pic>
      <p:sp>
        <p:nvSpPr>
          <p:cNvPr id="129" name="Google Shape;129;p72"/>
          <p:cNvSpPr/>
          <p:nvPr/>
        </p:nvSpPr>
        <p:spPr>
          <a:xfrm>
            <a:off x="0" y="1809"/>
            <a:ext cx="9144000" cy="1272953"/>
          </a:xfrm>
          <a:prstGeom prst="rect">
            <a:avLst/>
          </a:prstGeom>
          <a:solidFill>
            <a:srgbClr val="005DAA"/>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hyperlink" Target="mailto:bdunham@rauchinc.org" TargetMode="External"/><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openxmlformats.org/officeDocument/2006/relationships/image" Target="../media/image39.jp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http://www.rotary6580.org/" TargetMode="External"/><Relationship Id="rId2" Type="http://schemas.openxmlformats.org/officeDocument/2006/relationships/notesSlide" Target="../notesSlides/notesSlide62.xml"/><Relationship Id="rId1" Type="http://schemas.openxmlformats.org/officeDocument/2006/relationships/slideLayout" Target="../slideLayouts/slideLayout29.xml"/><Relationship Id="rId4" Type="http://schemas.openxmlformats.org/officeDocument/2006/relationships/hyperlink" Target="http://www.rotary.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bdunham@rauchinc.org" TargetMode="External"/><Relationship Id="rId2" Type="http://schemas.openxmlformats.org/officeDocument/2006/relationships/notesSlide" Target="../notesSlides/notesSlide63.xml"/><Relationship Id="rId1" Type="http://schemas.openxmlformats.org/officeDocument/2006/relationships/slideLayout" Target="../slideLayouts/slideLayout29.xml"/><Relationship Id="rId5" Type="http://schemas.openxmlformats.org/officeDocument/2006/relationships/hyperlink" Target="mailto:bobbrowning6580@gmail.com" TargetMode="External"/><Relationship Id="rId4" Type="http://schemas.openxmlformats.org/officeDocument/2006/relationships/hyperlink" Target="mailto:prespeggy@aol.com"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body" idx="1"/>
          </p:nvPr>
        </p:nvSpPr>
        <p:spPr>
          <a:xfrm>
            <a:off x="4821404" y="1021251"/>
            <a:ext cx="4152900" cy="495285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600"/>
              <a:buNone/>
            </a:pPr>
            <a:r>
              <a:rPr lang="en-US" b="1"/>
              <a:t>Participants</a:t>
            </a:r>
            <a:endParaRPr/>
          </a:p>
          <a:p>
            <a:pPr marL="171450" lvl="1" indent="-127397" algn="l" rtl="0">
              <a:lnSpc>
                <a:spcPct val="100000"/>
              </a:lnSpc>
              <a:spcBef>
                <a:spcPts val="900"/>
              </a:spcBef>
              <a:spcAft>
                <a:spcPts val="0"/>
              </a:spcAft>
              <a:buClr>
                <a:schemeClr val="dk1"/>
              </a:buClr>
              <a:buSzPts val="1300"/>
              <a:buChar char="–"/>
            </a:pPr>
            <a:r>
              <a:rPr lang="en-US" b="1"/>
              <a:t>Please activate your video webcam</a:t>
            </a:r>
            <a:endParaRPr/>
          </a:p>
          <a:p>
            <a:pPr marL="171450" lvl="1" indent="-127397" algn="l" rtl="0">
              <a:lnSpc>
                <a:spcPct val="100000"/>
              </a:lnSpc>
              <a:spcBef>
                <a:spcPts val="1800"/>
              </a:spcBef>
              <a:spcAft>
                <a:spcPts val="0"/>
              </a:spcAft>
              <a:buClr>
                <a:schemeClr val="dk1"/>
              </a:buClr>
              <a:buSzPts val="1300"/>
              <a:buChar char="–"/>
            </a:pPr>
            <a:r>
              <a:rPr lang="en-US" b="1"/>
              <a:t>Please remain </a:t>
            </a:r>
            <a:r>
              <a:rPr lang="en-US" b="1">
                <a:solidFill>
                  <a:srgbClr val="FF0000"/>
                </a:solidFill>
              </a:rPr>
              <a:t>muted</a:t>
            </a:r>
            <a:r>
              <a:rPr lang="en-US" b="1"/>
              <a:t> until called upon</a:t>
            </a:r>
            <a:endParaRPr/>
          </a:p>
          <a:p>
            <a:pPr marL="171450" lvl="1" indent="-127397" algn="l" rtl="0">
              <a:lnSpc>
                <a:spcPct val="100000"/>
              </a:lnSpc>
              <a:spcBef>
                <a:spcPts val="1800"/>
              </a:spcBef>
              <a:spcAft>
                <a:spcPts val="0"/>
              </a:spcAft>
              <a:buClr>
                <a:schemeClr val="dk1"/>
              </a:buClr>
              <a:buSzPts val="1300"/>
              <a:buChar char="–"/>
            </a:pPr>
            <a:r>
              <a:rPr lang="en-US" b="1"/>
              <a:t>If using a phone for audio </a:t>
            </a:r>
            <a:r>
              <a:rPr lang="en-US" b="1">
                <a:solidFill>
                  <a:srgbClr val="FF0000"/>
                </a:solidFill>
              </a:rPr>
              <a:t>please self mute </a:t>
            </a:r>
            <a:r>
              <a:rPr lang="en-US" b="1"/>
              <a:t>and unmute when called upon.</a:t>
            </a:r>
            <a:endParaRPr/>
          </a:p>
          <a:p>
            <a:pPr marL="171450" lvl="1" indent="-127397" algn="l" rtl="0">
              <a:lnSpc>
                <a:spcPct val="100000"/>
              </a:lnSpc>
              <a:spcBef>
                <a:spcPts val="1800"/>
              </a:spcBef>
              <a:spcAft>
                <a:spcPts val="0"/>
              </a:spcAft>
              <a:buClr>
                <a:schemeClr val="dk1"/>
              </a:buClr>
              <a:buSzPts val="1300"/>
              <a:buChar char="–"/>
            </a:pPr>
            <a:r>
              <a:rPr lang="en-US" b="1"/>
              <a:t>Utilize “chat” function </a:t>
            </a:r>
            <a:endParaRPr/>
          </a:p>
          <a:p>
            <a:pPr marL="171450" lvl="1" indent="-127397" algn="l" rtl="0">
              <a:lnSpc>
                <a:spcPct val="100000"/>
              </a:lnSpc>
              <a:spcBef>
                <a:spcPts val="1800"/>
              </a:spcBef>
              <a:spcAft>
                <a:spcPts val="0"/>
              </a:spcAft>
              <a:buClr>
                <a:schemeClr val="dk1"/>
              </a:buClr>
              <a:buSzPts val="1300"/>
              <a:buChar char="–"/>
            </a:pPr>
            <a:r>
              <a:rPr lang="en-US" b="1"/>
              <a:t>Utilize “raise hand” function</a:t>
            </a:r>
            <a:endParaRPr/>
          </a:p>
          <a:p>
            <a:pPr marL="171450" lvl="1" indent="-127397" algn="l" rtl="0">
              <a:lnSpc>
                <a:spcPct val="100000"/>
              </a:lnSpc>
              <a:spcBef>
                <a:spcPts val="1800"/>
              </a:spcBef>
              <a:spcAft>
                <a:spcPts val="0"/>
              </a:spcAft>
              <a:buClr>
                <a:srgbClr val="FF0000"/>
              </a:buClr>
              <a:buSzPts val="1300"/>
              <a:buChar char="–"/>
            </a:pPr>
            <a:r>
              <a:rPr lang="en-US" b="1">
                <a:solidFill>
                  <a:srgbClr val="FF0000"/>
                </a:solidFill>
              </a:rPr>
              <a:t>If the meeting is interrupted and ends, please wait 5 min and log in again</a:t>
            </a:r>
            <a:endParaRPr/>
          </a:p>
          <a:p>
            <a:pPr marL="171450" lvl="1" indent="-127397" algn="l" rtl="0">
              <a:lnSpc>
                <a:spcPct val="100000"/>
              </a:lnSpc>
              <a:spcBef>
                <a:spcPts val="1800"/>
              </a:spcBef>
              <a:spcAft>
                <a:spcPts val="0"/>
              </a:spcAft>
              <a:buClr>
                <a:schemeClr val="dk1"/>
              </a:buClr>
              <a:buSzPts val="1300"/>
              <a:buChar char="–"/>
            </a:pPr>
            <a:r>
              <a:rPr lang="en-US" b="1"/>
              <a:t>Gallery view will show all attendees</a:t>
            </a:r>
            <a:endParaRPr/>
          </a:p>
          <a:p>
            <a:pPr marL="171450" lvl="1" indent="-127397" algn="l" rtl="0">
              <a:lnSpc>
                <a:spcPct val="100000"/>
              </a:lnSpc>
              <a:spcBef>
                <a:spcPts val="1800"/>
              </a:spcBef>
              <a:spcAft>
                <a:spcPts val="0"/>
              </a:spcAft>
              <a:buClr>
                <a:schemeClr val="dk1"/>
              </a:buClr>
              <a:buSzPts val="1300"/>
              <a:buChar char="–"/>
            </a:pPr>
            <a:r>
              <a:rPr lang="en-US" b="1"/>
              <a:t>Speaker view will show current speaker and is view available on an iPad or tablet</a:t>
            </a:r>
            <a:endParaRPr/>
          </a:p>
          <a:p>
            <a:pPr marL="171450" lvl="1" indent="-127397" algn="l" rtl="0">
              <a:lnSpc>
                <a:spcPct val="100000"/>
              </a:lnSpc>
              <a:spcBef>
                <a:spcPts val="1800"/>
              </a:spcBef>
              <a:spcAft>
                <a:spcPts val="0"/>
              </a:spcAft>
              <a:buClr>
                <a:schemeClr val="dk1"/>
              </a:buClr>
              <a:buSzPts val="1300"/>
              <a:buChar char="–"/>
            </a:pPr>
            <a:r>
              <a:rPr lang="en-US" b="1"/>
              <a:t>This event is being recorded.</a:t>
            </a:r>
            <a:endParaRPr/>
          </a:p>
        </p:txBody>
      </p:sp>
      <p:sp>
        <p:nvSpPr>
          <p:cNvPr id="136" name="Google Shape;136;p1"/>
          <p:cNvSpPr txBox="1">
            <a:spLocks noGrp="1"/>
          </p:cNvSpPr>
          <p:nvPr>
            <p:ph type="body" idx="2"/>
          </p:nvPr>
        </p:nvSpPr>
        <p:spPr>
          <a:xfrm>
            <a:off x="77413" y="941773"/>
            <a:ext cx="4415159" cy="596711"/>
          </a:xfrm>
          <a:prstGeom prst="rect">
            <a:avLst/>
          </a:prstGeom>
          <a:noFill/>
          <a:ln w="25400" cap="flat" cmpd="sng">
            <a:solidFill>
              <a:srgbClr val="F0FCFE"/>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000"/>
              <a:buNone/>
            </a:pPr>
            <a:r>
              <a:rPr lang="en-US" sz="3000"/>
              <a:t>RULES OF THE ZOOM</a:t>
            </a:r>
            <a:endParaRPr/>
          </a:p>
        </p:txBody>
      </p:sp>
      <p:sp>
        <p:nvSpPr>
          <p:cNvPr id="137" name="Google Shape;137;p1"/>
          <p:cNvSpPr txBox="1"/>
          <p:nvPr/>
        </p:nvSpPr>
        <p:spPr>
          <a:xfrm>
            <a:off x="364929" y="2985483"/>
            <a:ext cx="3723516"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50"/>
              <a:buFont typeface="Arial"/>
              <a:buNone/>
            </a:pPr>
            <a:r>
              <a:rPr lang="en-US" sz="1050" b="0" i="0" u="none" strike="noStrike" cap="none">
                <a:solidFill>
                  <a:schemeClr val="lt1"/>
                </a:solidFill>
                <a:latin typeface="Arial"/>
                <a:ea typeface="Arial"/>
                <a:cs typeface="Arial"/>
                <a:sym typeface="Arial"/>
              </a:rPr>
              <a:t>Desktop Control View</a:t>
            </a:r>
            <a:endParaRPr sz="1400" b="0" i="0" u="none" strike="noStrike" cap="none">
              <a:solidFill>
                <a:srgbClr val="000000"/>
              </a:solidFill>
              <a:latin typeface="Arial"/>
              <a:ea typeface="Arial"/>
              <a:cs typeface="Arial"/>
              <a:sym typeface="Arial"/>
            </a:endParaRPr>
          </a:p>
        </p:txBody>
      </p:sp>
      <p:pic>
        <p:nvPicPr>
          <p:cNvPr id="138" name="Google Shape;138;p1" descr="Displaying participants in Gallery View – Zoom Help Center"/>
          <p:cNvPicPr preferRelativeResize="0"/>
          <p:nvPr/>
        </p:nvPicPr>
        <p:blipFill rotWithShape="1">
          <a:blip r:embed="rId3">
            <a:alphaModFix/>
          </a:blip>
          <a:srcRect/>
          <a:stretch/>
        </p:blipFill>
        <p:spPr>
          <a:xfrm>
            <a:off x="7820357" y="4109630"/>
            <a:ext cx="953980" cy="653739"/>
          </a:xfrm>
          <a:prstGeom prst="rect">
            <a:avLst/>
          </a:prstGeom>
          <a:noFill/>
          <a:ln>
            <a:noFill/>
          </a:ln>
        </p:spPr>
      </p:pic>
      <p:pic>
        <p:nvPicPr>
          <p:cNvPr id="139" name="Google Shape;139;p1" descr="Active Speaker (Video Layout) – Zoom Help Center"/>
          <p:cNvPicPr preferRelativeResize="0"/>
          <p:nvPr/>
        </p:nvPicPr>
        <p:blipFill rotWithShape="1">
          <a:blip r:embed="rId4">
            <a:alphaModFix/>
          </a:blip>
          <a:srcRect/>
          <a:stretch/>
        </p:blipFill>
        <p:spPr>
          <a:xfrm>
            <a:off x="7965596" y="5219517"/>
            <a:ext cx="753255" cy="533203"/>
          </a:xfrm>
          <a:prstGeom prst="rect">
            <a:avLst/>
          </a:prstGeom>
          <a:noFill/>
          <a:ln>
            <a:noFill/>
          </a:ln>
        </p:spPr>
      </p:pic>
      <p:pic>
        <p:nvPicPr>
          <p:cNvPr id="140" name="Google Shape;140;p1"/>
          <p:cNvPicPr preferRelativeResize="0"/>
          <p:nvPr/>
        </p:nvPicPr>
        <p:blipFill rotWithShape="1">
          <a:blip r:embed="rId5">
            <a:alphaModFix/>
          </a:blip>
          <a:srcRect/>
          <a:stretch/>
        </p:blipFill>
        <p:spPr>
          <a:xfrm>
            <a:off x="465753" y="3306310"/>
            <a:ext cx="3521869" cy="721519"/>
          </a:xfrm>
          <a:prstGeom prst="rect">
            <a:avLst/>
          </a:prstGeom>
          <a:noFill/>
          <a:ln>
            <a:noFill/>
          </a:ln>
        </p:spPr>
      </p:pic>
      <p:sp>
        <p:nvSpPr>
          <p:cNvPr id="141" name="Google Shape;141;p1"/>
          <p:cNvSpPr txBox="1"/>
          <p:nvPr/>
        </p:nvSpPr>
        <p:spPr>
          <a:xfrm>
            <a:off x="222115" y="4147935"/>
            <a:ext cx="307137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50"/>
              <a:buFont typeface="Arial"/>
              <a:buNone/>
            </a:pPr>
            <a:r>
              <a:rPr lang="en-US" sz="1050" b="0" i="0" u="none" strike="noStrike" cap="none">
                <a:solidFill>
                  <a:schemeClr val="lt1"/>
                </a:solidFill>
                <a:latin typeface="Arial"/>
                <a:ea typeface="Arial"/>
                <a:cs typeface="Arial"/>
                <a:sym typeface="Arial"/>
              </a:rPr>
              <a:t>Tablet/Smartphone View</a:t>
            </a:r>
            <a:endParaRPr sz="1400" b="0" i="0" u="none" strike="noStrike" cap="none">
              <a:solidFill>
                <a:srgbClr val="000000"/>
              </a:solidFill>
              <a:latin typeface="Arial"/>
              <a:ea typeface="Arial"/>
              <a:cs typeface="Arial"/>
              <a:sym typeface="Arial"/>
            </a:endParaRPr>
          </a:p>
        </p:txBody>
      </p:sp>
      <p:cxnSp>
        <p:nvCxnSpPr>
          <p:cNvPr id="142" name="Google Shape;142;p1"/>
          <p:cNvCxnSpPr/>
          <p:nvPr/>
        </p:nvCxnSpPr>
        <p:spPr>
          <a:xfrm rot="10800000">
            <a:off x="3901164" y="3891359"/>
            <a:ext cx="187281" cy="127756"/>
          </a:xfrm>
          <a:prstGeom prst="straightConnector1">
            <a:avLst/>
          </a:prstGeom>
          <a:noFill/>
          <a:ln w="47625" cap="flat" cmpd="sng">
            <a:solidFill>
              <a:schemeClr val="lt1"/>
            </a:solidFill>
            <a:prstDash val="solid"/>
            <a:round/>
            <a:headEnd type="none" w="sm" len="sm"/>
            <a:tailEnd type="triangle" w="med" len="med"/>
          </a:ln>
        </p:spPr>
      </p:cxnSp>
      <p:pic>
        <p:nvPicPr>
          <p:cNvPr id="143" name="Google Shape;143;p1" descr="Raise hand in Zoom - How to video (mobile) / (زوم رفع اليد (الهاتف ..."/>
          <p:cNvPicPr preferRelativeResize="0"/>
          <p:nvPr/>
        </p:nvPicPr>
        <p:blipFill rotWithShape="1">
          <a:blip r:embed="rId6">
            <a:alphaModFix/>
          </a:blip>
          <a:srcRect/>
          <a:stretch/>
        </p:blipFill>
        <p:spPr>
          <a:xfrm>
            <a:off x="2523447" y="4147936"/>
            <a:ext cx="1872359" cy="1048520"/>
          </a:xfrm>
          <a:prstGeom prst="rect">
            <a:avLst/>
          </a:prstGeom>
          <a:noFill/>
          <a:ln>
            <a:noFill/>
          </a:ln>
        </p:spPr>
      </p:pic>
      <p:cxnSp>
        <p:nvCxnSpPr>
          <p:cNvPr id="144" name="Google Shape;144;p1"/>
          <p:cNvCxnSpPr/>
          <p:nvPr/>
        </p:nvCxnSpPr>
        <p:spPr>
          <a:xfrm rot="10800000" flipH="1">
            <a:off x="2638134" y="4947686"/>
            <a:ext cx="442767" cy="112998"/>
          </a:xfrm>
          <a:prstGeom prst="straightConnector1">
            <a:avLst/>
          </a:prstGeom>
          <a:noFill/>
          <a:ln w="47625" cap="flat" cmpd="sng">
            <a:solidFill>
              <a:schemeClr val="lt1"/>
            </a:solidFill>
            <a:prstDash val="solid"/>
            <a:round/>
            <a:headEnd type="none" w="sm" len="sm"/>
            <a:tailEnd type="triangle" w="med" len="med"/>
          </a:ln>
        </p:spPr>
      </p:cxnSp>
      <p:pic>
        <p:nvPicPr>
          <p:cNvPr id="145" name="Google Shape;145;p1" descr="Zoom, Students, Getting Started"/>
          <p:cNvPicPr preferRelativeResize="0"/>
          <p:nvPr/>
        </p:nvPicPr>
        <p:blipFill rotWithShape="1">
          <a:blip r:embed="rId7">
            <a:alphaModFix/>
          </a:blip>
          <a:srcRect/>
          <a:stretch/>
        </p:blipFill>
        <p:spPr>
          <a:xfrm>
            <a:off x="7323312" y="3204517"/>
            <a:ext cx="1395539" cy="448967"/>
          </a:xfrm>
          <a:prstGeom prst="rect">
            <a:avLst/>
          </a:prstGeom>
          <a:noFill/>
          <a:ln>
            <a:noFill/>
          </a:ln>
        </p:spPr>
      </p:pic>
      <p:pic>
        <p:nvPicPr>
          <p:cNvPr id="146" name="Google Shape;146;p1" descr="How to Use Zoom | Faculty Center at Sonoma State University"/>
          <p:cNvPicPr preferRelativeResize="0"/>
          <p:nvPr/>
        </p:nvPicPr>
        <p:blipFill rotWithShape="1">
          <a:blip r:embed="rId8">
            <a:alphaModFix/>
          </a:blip>
          <a:srcRect/>
          <a:stretch/>
        </p:blipFill>
        <p:spPr>
          <a:xfrm>
            <a:off x="42862" y="1754888"/>
            <a:ext cx="4484259" cy="1204894"/>
          </a:xfrm>
          <a:prstGeom prst="rect">
            <a:avLst/>
          </a:prstGeom>
          <a:noFill/>
          <a:ln>
            <a:noFill/>
          </a:ln>
        </p:spPr>
      </p:pic>
      <p:pic>
        <p:nvPicPr>
          <p:cNvPr id="147" name="Google Shape;147;p1"/>
          <p:cNvPicPr preferRelativeResize="0"/>
          <p:nvPr/>
        </p:nvPicPr>
        <p:blipFill>
          <a:blip r:embed="rId9">
            <a:alphaModFix/>
          </a:blip>
          <a:stretch>
            <a:fillRect/>
          </a:stretch>
        </p:blipFill>
        <p:spPr>
          <a:xfrm>
            <a:off x="77423" y="5590006"/>
            <a:ext cx="4415150" cy="8839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39725" marR="0" lvl="0" indent="-339725"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Impact of The Rotary Foundation</a:t>
            </a:r>
            <a:endParaRPr sz="1400" b="0" i="0" u="none" strike="noStrike" cap="none">
              <a:solidFill>
                <a:srgbClr val="000000"/>
              </a:solidFill>
              <a:latin typeface="Arial"/>
              <a:ea typeface="Arial"/>
              <a:cs typeface="Arial"/>
              <a:sym typeface="Arial"/>
            </a:endParaRPr>
          </a:p>
          <a:p>
            <a:pPr marL="339725" marR="0" lvl="0" indent="-339725"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Understanding The Rotary Foundation</a:t>
            </a:r>
            <a:endParaRPr sz="3200" b="0" i="0" u="none" strike="noStrike" cap="none">
              <a:solidFill>
                <a:srgbClr val="585858"/>
              </a:solidFill>
              <a:latin typeface="Georgia"/>
              <a:ea typeface="Georgia"/>
              <a:cs typeface="Georgia"/>
              <a:sym typeface="Georgia"/>
            </a:endParaRPr>
          </a:p>
          <a:p>
            <a:pPr marL="339725" marR="0" lvl="0" indent="-339725"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how to manage District grants</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Learn stewardship expectations</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Prepare clubs to implement the MOU</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Qualify clubs to receive grant funds</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why grant funds are available </a:t>
            </a:r>
            <a:endParaRPr sz="1400" b="0" i="0" u="none" strike="noStrike" cap="none">
              <a:solidFill>
                <a:srgbClr val="000000"/>
              </a:solidFill>
              <a:latin typeface="Arial"/>
              <a:ea typeface="Arial"/>
              <a:cs typeface="Arial"/>
              <a:sym typeface="Arial"/>
            </a:endParaRPr>
          </a:p>
        </p:txBody>
      </p:sp>
      <p:sp>
        <p:nvSpPr>
          <p:cNvPr id="220" name="Google Shape;220;p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PURPOSE</a:t>
            </a:r>
            <a:endParaRPr sz="1400" b="0" i="0" u="none" strike="noStrike" cap="none">
              <a:solidFill>
                <a:srgbClr val="000000"/>
              </a:solidFill>
              <a:latin typeface="Arial"/>
              <a:ea typeface="Arial"/>
              <a:cs typeface="Arial"/>
              <a:sym typeface="Arial"/>
            </a:endParaRPr>
          </a:p>
        </p:txBody>
      </p:sp>
      <p:sp>
        <p:nvSpPr>
          <p:cNvPr id="221" name="Google Shape;221;p9"/>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a:t>
            </a:r>
            <a:r>
              <a:rPr lang="en-US" b="1"/>
              <a:t>25-26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p:nvPr/>
        </p:nvSpPr>
        <p:spPr>
          <a:xfrm>
            <a:off x="533400" y="1828800"/>
            <a:ext cx="8278321" cy="4309965"/>
          </a:xfrm>
          <a:prstGeom prst="rect">
            <a:avLst/>
          </a:prstGeom>
          <a:noFill/>
          <a:ln>
            <a:noFill/>
          </a:ln>
        </p:spPr>
        <p:txBody>
          <a:bodyPr spcFirstLastPara="1" wrap="square" lIns="91425" tIns="45700" rIns="91425" bIns="45700" anchor="t" anchorCtr="0">
            <a:noAutofit/>
          </a:bodyPr>
          <a:lstStyle/>
          <a:p>
            <a:pPr marL="350838" marR="0" lvl="0" indent="-350838"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Introduction and Impact of The Rotary Foundation – Jessika Hane</a:t>
            </a:r>
            <a:endParaRPr sz="3200" b="0" i="0" u="none" strike="noStrike" cap="none">
              <a:solidFill>
                <a:srgbClr val="585858"/>
              </a:solidFill>
              <a:latin typeface="Georgia"/>
              <a:ea typeface="Georgia"/>
              <a:cs typeface="Georgia"/>
              <a:sym typeface="Georgia"/>
            </a:endParaRPr>
          </a:p>
          <a:p>
            <a:pPr marL="350838" marR="0" lvl="0" indent="-350838" algn="l" rtl="0">
              <a:lnSpc>
                <a:spcPct val="100000"/>
              </a:lnSpc>
              <a:spcBef>
                <a:spcPts val="120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Designing a Grant Project—Peggy Peter</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18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Applying for and Implementing a Grant – Bettye Dunham</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18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Oversight and Reporting—Jessika Hane</a:t>
            </a:r>
            <a:endParaRPr sz="3200" b="0" i="0" u="none" strike="noStrike" cap="none">
              <a:solidFill>
                <a:srgbClr val="585858"/>
              </a:solidFill>
              <a:latin typeface="Georgia"/>
              <a:ea typeface="Georgia"/>
              <a:cs typeface="Georgia"/>
              <a:sym typeface="Georgia"/>
            </a:endParaRPr>
          </a:p>
          <a:p>
            <a:pPr marL="0" marR="0" lvl="0" indent="0" algn="l" rtl="0">
              <a:lnSpc>
                <a:spcPct val="100000"/>
              </a:lnSpc>
              <a:spcBef>
                <a:spcPts val="1840"/>
              </a:spcBef>
              <a:spcAft>
                <a:spcPts val="0"/>
              </a:spcAft>
              <a:buClr>
                <a:schemeClr val="dk1"/>
              </a:buClr>
              <a:buSzPts val="3200"/>
              <a:buFont typeface="Arial"/>
              <a:buNone/>
            </a:pPr>
            <a:endParaRPr sz="3200" b="0" i="0" u="none" strike="noStrike" cap="none">
              <a:solidFill>
                <a:srgbClr val="585858"/>
              </a:solidFill>
              <a:latin typeface="Georgia"/>
              <a:ea typeface="Georgia"/>
              <a:cs typeface="Georgia"/>
              <a:sym typeface="Georgia"/>
            </a:endParaRPr>
          </a:p>
        </p:txBody>
      </p:sp>
      <p:sp>
        <p:nvSpPr>
          <p:cNvPr id="228" name="Google Shape;228;p10"/>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AGENDA</a:t>
            </a:r>
            <a:endParaRPr sz="1400" b="0" i="0" u="none" strike="noStrike" cap="none">
              <a:solidFill>
                <a:srgbClr val="000000"/>
              </a:solidFill>
              <a:latin typeface="Arial"/>
              <a:ea typeface="Arial"/>
              <a:cs typeface="Arial"/>
              <a:sym typeface="Arial"/>
            </a:endParaRPr>
          </a:p>
        </p:txBody>
      </p:sp>
      <p:sp>
        <p:nvSpPr>
          <p:cNvPr id="229" name="Google Shape;229;p10"/>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p:nvPr/>
        </p:nvSpPr>
        <p:spPr>
          <a:xfrm>
            <a:off x="533400" y="381000"/>
            <a:ext cx="73914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Narrow"/>
              <a:buNone/>
            </a:pPr>
            <a:r>
              <a:rPr lang="en-US" sz="36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236" name="Google Shape;236;p1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237" name="Google Shape;237;p11"/>
          <p:cNvPicPr preferRelativeResize="0"/>
          <p:nvPr/>
        </p:nvPicPr>
        <p:blipFill>
          <a:blip r:embed="rId3">
            <a:alphaModFix/>
          </a:blip>
          <a:stretch>
            <a:fillRect/>
          </a:stretch>
        </p:blipFill>
        <p:spPr>
          <a:xfrm>
            <a:off x="266350" y="1838712"/>
            <a:ext cx="4215384" cy="2925533"/>
          </a:xfrm>
          <a:prstGeom prst="rect">
            <a:avLst/>
          </a:prstGeom>
          <a:noFill/>
          <a:ln>
            <a:noFill/>
          </a:ln>
        </p:spPr>
      </p:pic>
      <p:pic>
        <p:nvPicPr>
          <p:cNvPr id="238" name="Google Shape;238;p11"/>
          <p:cNvPicPr preferRelativeResize="0"/>
          <p:nvPr/>
        </p:nvPicPr>
        <p:blipFill>
          <a:blip r:embed="rId4">
            <a:alphaModFix/>
          </a:blip>
          <a:stretch>
            <a:fillRect/>
          </a:stretch>
        </p:blipFill>
        <p:spPr>
          <a:xfrm>
            <a:off x="4720825" y="1838699"/>
            <a:ext cx="4133088" cy="28052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p:nvPr/>
        </p:nvSpPr>
        <p:spPr>
          <a:xfrm>
            <a:off x="220057" y="1518469"/>
            <a:ext cx="8732968" cy="43099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585858"/>
              </a:solidFill>
              <a:latin typeface="Georgia"/>
              <a:ea typeface="Georgia"/>
              <a:cs typeface="Georgia"/>
              <a:sym typeface="Georgia"/>
            </a:endParaRPr>
          </a:p>
        </p:txBody>
      </p:sp>
      <p:sp>
        <p:nvSpPr>
          <p:cNvPr id="245" name="Google Shape;245;p14"/>
          <p:cNvSpPr txBox="1"/>
          <p:nvPr/>
        </p:nvSpPr>
        <p:spPr>
          <a:xfrm>
            <a:off x="189108" y="225449"/>
            <a:ext cx="8763917" cy="874849"/>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FFFFFF"/>
              </a:buClr>
              <a:buSzPts val="3600"/>
              <a:buFont typeface="Arial Narrow"/>
              <a:buNone/>
            </a:pPr>
            <a:r>
              <a:rPr lang="en-US" sz="3600" b="1" i="0" u="none" strike="noStrike" cap="none">
                <a:solidFill>
                  <a:srgbClr val="FFFFFF"/>
                </a:solidFill>
                <a:latin typeface="Arial Narrow"/>
                <a:ea typeface="Arial Narrow"/>
                <a:cs typeface="Arial Narrow"/>
                <a:sym typeface="Arial Narrow"/>
              </a:rPr>
              <a:t>SUPPORTING THE ROTARY FOUNDATION</a:t>
            </a:r>
            <a:endParaRPr sz="1400" b="0" i="0" u="none" strike="noStrike" cap="none">
              <a:solidFill>
                <a:srgbClr val="000000"/>
              </a:solidFill>
              <a:latin typeface="Arial"/>
              <a:ea typeface="Arial"/>
              <a:cs typeface="Arial"/>
              <a:sym typeface="Arial"/>
            </a:endParaRPr>
          </a:p>
        </p:txBody>
      </p:sp>
      <p:pic>
        <p:nvPicPr>
          <p:cNvPr id="246" name="Google Shape;246;p14"/>
          <p:cNvPicPr preferRelativeResize="0"/>
          <p:nvPr/>
        </p:nvPicPr>
        <p:blipFill rotWithShape="1">
          <a:blip r:embed="rId3">
            <a:alphaModFix/>
          </a:blip>
          <a:srcRect/>
          <a:stretch/>
        </p:blipFill>
        <p:spPr>
          <a:xfrm>
            <a:off x="3437823" y="1955060"/>
            <a:ext cx="2566987" cy="2189163"/>
          </a:xfrm>
          <a:prstGeom prst="rect">
            <a:avLst/>
          </a:prstGeom>
          <a:noFill/>
          <a:ln w="9525" cap="flat" cmpd="sng">
            <a:solidFill>
              <a:schemeClr val="dk1"/>
            </a:solidFill>
            <a:prstDash val="solid"/>
            <a:miter lim="800000"/>
            <a:headEnd type="none" w="sm" len="sm"/>
            <a:tailEnd type="none" w="sm" len="sm"/>
          </a:ln>
        </p:spPr>
      </p:pic>
      <p:pic>
        <p:nvPicPr>
          <p:cNvPr id="247" name="Google Shape;247;p14"/>
          <p:cNvPicPr preferRelativeResize="0"/>
          <p:nvPr/>
        </p:nvPicPr>
        <p:blipFill rotWithShape="1">
          <a:blip r:embed="rId4">
            <a:alphaModFix/>
          </a:blip>
          <a:srcRect/>
          <a:stretch/>
        </p:blipFill>
        <p:spPr>
          <a:xfrm>
            <a:off x="356726" y="1955060"/>
            <a:ext cx="2693987" cy="2225675"/>
          </a:xfrm>
          <a:prstGeom prst="rect">
            <a:avLst/>
          </a:prstGeom>
          <a:noFill/>
          <a:ln w="9525" cap="flat" cmpd="sng">
            <a:solidFill>
              <a:schemeClr val="dk1"/>
            </a:solidFill>
            <a:prstDash val="solid"/>
            <a:miter lim="800000"/>
            <a:headEnd type="none" w="sm" len="sm"/>
            <a:tailEnd type="none" w="sm" len="sm"/>
          </a:ln>
        </p:spPr>
      </p:pic>
      <p:pic>
        <p:nvPicPr>
          <p:cNvPr id="248" name="Google Shape;248;p14"/>
          <p:cNvPicPr preferRelativeResize="0"/>
          <p:nvPr/>
        </p:nvPicPr>
        <p:blipFill rotWithShape="1">
          <a:blip r:embed="rId5">
            <a:alphaModFix/>
          </a:blip>
          <a:srcRect/>
          <a:stretch/>
        </p:blipFill>
        <p:spPr>
          <a:xfrm>
            <a:off x="6273892" y="1943948"/>
            <a:ext cx="2609850" cy="2236787"/>
          </a:xfrm>
          <a:prstGeom prst="rect">
            <a:avLst/>
          </a:prstGeom>
          <a:noFill/>
          <a:ln w="9525" cap="flat" cmpd="sng">
            <a:solidFill>
              <a:schemeClr val="dk1"/>
            </a:solidFill>
            <a:prstDash val="solid"/>
            <a:miter lim="800000"/>
            <a:headEnd type="none" w="sm" len="sm"/>
            <a:tailEnd type="none" w="sm" len="sm"/>
          </a:ln>
        </p:spPr>
      </p:pic>
      <p:sp>
        <p:nvSpPr>
          <p:cNvPr id="249" name="Google Shape;249;p14"/>
          <p:cNvSpPr txBox="1"/>
          <p:nvPr/>
        </p:nvSpPr>
        <p:spPr>
          <a:xfrm>
            <a:off x="6216742" y="4376986"/>
            <a:ext cx="2667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85858"/>
              </a:buClr>
              <a:buSzPts val="2000"/>
              <a:buFont typeface="Georgia"/>
              <a:buNone/>
            </a:pPr>
            <a:r>
              <a:rPr lang="en-US" sz="2000" b="1" i="0" u="none" strike="noStrike" cap="none">
                <a:solidFill>
                  <a:srgbClr val="585858"/>
                </a:solidFill>
                <a:latin typeface="Georgia"/>
                <a:ea typeface="Georgia"/>
                <a:cs typeface="Georgia"/>
                <a:sym typeface="Georgia"/>
              </a:rPr>
              <a:t>Endowment Fund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To Secure Tomorrow</a:t>
            </a:r>
            <a:endParaRPr sz="1400" b="0" i="0" u="none" strike="noStrike" cap="none">
              <a:solidFill>
                <a:srgbClr val="000000"/>
              </a:solidFill>
              <a:latin typeface="Arial"/>
              <a:ea typeface="Arial"/>
              <a:cs typeface="Arial"/>
              <a:sym typeface="Arial"/>
            </a:endParaRPr>
          </a:p>
        </p:txBody>
      </p:sp>
      <p:sp>
        <p:nvSpPr>
          <p:cNvPr id="250" name="Google Shape;250;p14"/>
          <p:cNvSpPr txBox="1"/>
          <p:nvPr/>
        </p:nvSpPr>
        <p:spPr>
          <a:xfrm>
            <a:off x="3048000" y="4376936"/>
            <a:ext cx="3048000" cy="11430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585858"/>
              </a:buClr>
              <a:buSzPts val="2000"/>
              <a:buFont typeface="Georgia"/>
              <a:buNone/>
            </a:pPr>
            <a:r>
              <a:rPr lang="en-US" sz="2000" b="1" i="0" u="none" strike="noStrike" cap="none">
                <a:solidFill>
                  <a:srgbClr val="585858"/>
                </a:solidFill>
                <a:latin typeface="Georgia"/>
                <a:ea typeface="Georgia"/>
                <a:cs typeface="Georgia"/>
                <a:sym typeface="Georgia"/>
              </a:rPr>
              <a:t>Annual Fund</a:t>
            </a: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For Support Today</a:t>
            </a:r>
            <a:endParaRPr sz="1400" b="0" i="0" u="none" strike="noStrike" cap="none">
              <a:solidFill>
                <a:srgbClr val="000000"/>
              </a:solidFill>
              <a:latin typeface="Arial"/>
              <a:ea typeface="Arial"/>
              <a:cs typeface="Arial"/>
              <a:sym typeface="Arial"/>
            </a:endParaRPr>
          </a:p>
        </p:txBody>
      </p:sp>
      <p:sp>
        <p:nvSpPr>
          <p:cNvPr id="251" name="Google Shape;251;p14"/>
          <p:cNvSpPr txBox="1"/>
          <p:nvPr/>
        </p:nvSpPr>
        <p:spPr>
          <a:xfrm>
            <a:off x="370219" y="4399600"/>
            <a:ext cx="26670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85858"/>
              </a:buClr>
              <a:buSzPts val="2000"/>
              <a:buFont typeface="Georgia"/>
              <a:buNone/>
            </a:pPr>
            <a:r>
              <a:rPr lang="en-US" sz="2000" b="1" i="0" u="none" strike="noStrike" cap="none">
                <a:solidFill>
                  <a:srgbClr val="585858"/>
                </a:solidFill>
                <a:latin typeface="Georgia"/>
                <a:ea typeface="Georgia"/>
                <a:cs typeface="Georgia"/>
                <a:sym typeface="Georgia"/>
              </a:rPr>
              <a:t>PolioPlus Fund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End Polio Now</a:t>
            </a:r>
            <a:endParaRPr sz="1400" b="0" i="0" u="none" strike="noStrike" cap="none">
              <a:solidFill>
                <a:srgbClr val="000000"/>
              </a:solidFill>
              <a:latin typeface="Arial"/>
              <a:ea typeface="Arial"/>
              <a:cs typeface="Arial"/>
              <a:sym typeface="Arial"/>
            </a:endParaRPr>
          </a:p>
        </p:txBody>
      </p:sp>
      <p:sp>
        <p:nvSpPr>
          <p:cNvPr id="252" name="Google Shape;252;p1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a:t>
            </a:r>
            <a:r>
              <a:rPr lang="en-US" b="1"/>
              <a:t>25-26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5" descr="Logo&#10;&#10;Description automatically generated"/>
          <p:cNvPicPr preferRelativeResize="0">
            <a:picLocks noGrp="1"/>
          </p:cNvPicPr>
          <p:nvPr>
            <p:ph type="body" idx="1"/>
          </p:nvPr>
        </p:nvPicPr>
        <p:blipFill rotWithShape="1">
          <a:blip r:embed="rId3">
            <a:alphaModFix/>
          </a:blip>
          <a:srcRect/>
          <a:stretch/>
        </p:blipFill>
        <p:spPr>
          <a:xfrm>
            <a:off x="620751" y="1295725"/>
            <a:ext cx="3508500" cy="4526100"/>
          </a:xfrm>
          <a:prstGeom prst="rect">
            <a:avLst/>
          </a:prstGeom>
          <a:noFill/>
          <a:ln>
            <a:noFill/>
          </a:ln>
        </p:spPr>
      </p:pic>
      <p:sp>
        <p:nvSpPr>
          <p:cNvPr id="258" name="Google Shape;258;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rgbClr val="0070C0"/>
              </a:buClr>
              <a:buSzPct val="100000"/>
              <a:buChar char="•"/>
            </a:pPr>
            <a:r>
              <a:rPr lang="en-US" sz="2400" b="1" u="sng">
                <a:solidFill>
                  <a:srgbClr val="0070C0"/>
                </a:solidFill>
              </a:rPr>
              <a:t>TO DATE ROTARY’S ACCOMPISHMENTS</a:t>
            </a:r>
            <a:endParaRPr/>
          </a:p>
          <a:p>
            <a:pPr marL="342900" lvl="0" indent="-201930" algn="l" rtl="0">
              <a:lnSpc>
                <a:spcPct val="100000"/>
              </a:lnSpc>
              <a:spcBef>
                <a:spcPts val="444"/>
              </a:spcBef>
              <a:spcAft>
                <a:spcPts val="0"/>
              </a:spcAft>
              <a:buClr>
                <a:srgbClr val="17458F"/>
              </a:buClr>
              <a:buSzPct val="100000"/>
              <a:buNone/>
            </a:pPr>
            <a:endParaRPr sz="2400" b="1">
              <a:solidFill>
                <a:srgbClr val="0070C0"/>
              </a:solidFill>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3 Billion children have been vaccinated in 40 countries</a:t>
            </a:r>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19 Million children were not stricken with polio</a:t>
            </a:r>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1.5 Million children did not die from polio</a:t>
            </a:r>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All countries except Pakistan &amp; Afghanistan are “Polio Free”</a:t>
            </a:r>
            <a:endParaRPr/>
          </a:p>
          <a:p>
            <a:pPr marL="342900" lvl="0" indent="-178435" algn="l" rtl="0">
              <a:lnSpc>
                <a:spcPct val="100000"/>
              </a:lnSpc>
              <a:spcBef>
                <a:spcPts val="518"/>
              </a:spcBef>
              <a:spcAft>
                <a:spcPts val="0"/>
              </a:spcAft>
              <a:buClr>
                <a:srgbClr val="17458F"/>
              </a:buClr>
              <a:buSzPct val="100000"/>
              <a:buNone/>
            </a:pPr>
            <a:endParaRPr/>
          </a:p>
        </p:txBody>
      </p:sp>
      <p:sp>
        <p:nvSpPr>
          <p:cNvPr id="259" name="Google Shape;259;p15"/>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Narrow"/>
              <a:buNone/>
            </a:pPr>
            <a:r>
              <a:rPr lang="en-US" sz="3600" b="1"/>
              <a:t>POLIO ERADICATION </a:t>
            </a:r>
            <a:endParaRPr/>
          </a:p>
        </p:txBody>
      </p:sp>
      <p:pic>
        <p:nvPicPr>
          <p:cNvPr id="260" name="Google Shape;260;p15"/>
          <p:cNvPicPr preferRelativeResize="0"/>
          <p:nvPr/>
        </p:nvPicPr>
        <p:blipFill>
          <a:blip r:embed="rId4">
            <a:alphaModFix/>
          </a:blip>
          <a:stretch>
            <a:fillRect/>
          </a:stretch>
        </p:blipFill>
        <p:spPr>
          <a:xfrm>
            <a:off x="384725" y="6061525"/>
            <a:ext cx="2907792" cy="6608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p:nvPr/>
        </p:nvSpPr>
        <p:spPr>
          <a:xfrm>
            <a:off x="663007" y="1643144"/>
            <a:ext cx="7409575" cy="39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Primary funding source for Foundation grants and activities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Supports local and international grants through the SHARE system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7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Contributions are credited to donor’s club and applied to club’s goal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chemeClr val="dk1"/>
              </a:buClr>
              <a:buSzPts val="2800"/>
              <a:buFont typeface="Arial"/>
              <a:buNone/>
            </a:pPr>
            <a:endParaRPr sz="2800" b="0" i="0" u="none" strike="noStrike" cap="none">
              <a:solidFill>
                <a:srgbClr val="585858"/>
              </a:solidFill>
              <a:latin typeface="Georgia"/>
              <a:ea typeface="Georgia"/>
              <a:cs typeface="Georgia"/>
              <a:sym typeface="Georgia"/>
            </a:endParaRPr>
          </a:p>
        </p:txBody>
      </p:sp>
      <p:sp>
        <p:nvSpPr>
          <p:cNvPr id="267" name="Google Shape;267;p16"/>
          <p:cNvSpPr txBox="1"/>
          <p:nvPr/>
        </p:nvSpPr>
        <p:spPr>
          <a:xfrm>
            <a:off x="189108" y="225449"/>
            <a:ext cx="8763917" cy="874849"/>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FFFFFF"/>
              </a:buClr>
              <a:buSzPts val="3600"/>
              <a:buFont typeface="Arial Narrow"/>
              <a:buNone/>
            </a:pPr>
            <a:r>
              <a:rPr lang="en-US" sz="3600" b="1" i="0" u="none" strike="noStrike" cap="none">
                <a:solidFill>
                  <a:srgbClr val="FFFFFF"/>
                </a:solidFill>
                <a:latin typeface="Arial Narrow"/>
                <a:ea typeface="Arial Narrow"/>
                <a:cs typeface="Arial Narrow"/>
                <a:sym typeface="Arial Narrow"/>
              </a:rPr>
              <a:t>ANNUAL FUND</a:t>
            </a:r>
            <a:endParaRPr sz="1400" b="0" i="0" u="none" strike="noStrike" cap="none">
              <a:solidFill>
                <a:srgbClr val="000000"/>
              </a:solidFill>
              <a:latin typeface="Arial"/>
              <a:ea typeface="Arial"/>
              <a:cs typeface="Arial"/>
              <a:sym typeface="Arial"/>
            </a:endParaRPr>
          </a:p>
        </p:txBody>
      </p:sp>
      <p:sp>
        <p:nvSpPr>
          <p:cNvPr id="268" name="Google Shape;268;p1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a:t>
            </a:r>
            <a:r>
              <a:rPr lang="en-US" b="1"/>
              <a:t>5-26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
          <p:cNvSpPr txBox="1"/>
          <p:nvPr/>
        </p:nvSpPr>
        <p:spPr>
          <a:xfrm>
            <a:off x="366994" y="2222797"/>
            <a:ext cx="4793942" cy="24124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Contributions are professionally invested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7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Only the earnings are spent</a:t>
            </a:r>
            <a:endParaRPr sz="1400" b="0" i="0" u="none" strike="noStrike" cap="none">
              <a:solidFill>
                <a:srgbClr val="000000"/>
              </a:solidFill>
              <a:latin typeface="Arial"/>
              <a:ea typeface="Arial"/>
              <a:cs typeface="Arial"/>
              <a:sym typeface="Arial"/>
            </a:endParaRPr>
          </a:p>
        </p:txBody>
      </p:sp>
      <p:sp>
        <p:nvSpPr>
          <p:cNvPr id="275" name="Google Shape;275;p17"/>
          <p:cNvSpPr txBox="1"/>
          <p:nvPr/>
        </p:nvSpPr>
        <p:spPr>
          <a:xfrm>
            <a:off x="189108" y="225449"/>
            <a:ext cx="8763917" cy="874849"/>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FFFFFF"/>
              </a:buClr>
              <a:buSzPts val="3600"/>
              <a:buFont typeface="Arial Narrow"/>
              <a:buNone/>
            </a:pPr>
            <a:r>
              <a:rPr lang="en-US" sz="3600" b="1" i="0" u="none" strike="noStrike" cap="none">
                <a:solidFill>
                  <a:srgbClr val="FFFFFF"/>
                </a:solidFill>
                <a:latin typeface="Arial Narrow"/>
                <a:ea typeface="Arial Narrow"/>
                <a:cs typeface="Arial Narrow"/>
                <a:sym typeface="Arial Narrow"/>
              </a:rPr>
              <a:t>ENDOWMENT FUND</a:t>
            </a:r>
            <a:endParaRPr sz="1400" b="0" i="0" u="none" strike="noStrike" cap="none">
              <a:solidFill>
                <a:srgbClr val="000000"/>
              </a:solidFill>
              <a:latin typeface="Arial"/>
              <a:ea typeface="Arial"/>
              <a:cs typeface="Arial"/>
              <a:sym typeface="Arial"/>
            </a:endParaRPr>
          </a:p>
        </p:txBody>
      </p:sp>
      <p:pic>
        <p:nvPicPr>
          <p:cNvPr id="276" name="Google Shape;276;p17" descr="R:\BM Images\___AreasOFFocus_Tanaka_Galleries\Outreach to Youth\20100203_GT_107.jpg"/>
          <p:cNvPicPr preferRelativeResize="0"/>
          <p:nvPr/>
        </p:nvPicPr>
        <p:blipFill rotWithShape="1">
          <a:blip r:embed="rId3">
            <a:alphaModFix/>
          </a:blip>
          <a:srcRect/>
          <a:stretch/>
        </p:blipFill>
        <p:spPr>
          <a:xfrm>
            <a:off x="5296781" y="1565020"/>
            <a:ext cx="3727961" cy="3727961"/>
          </a:xfrm>
          <a:prstGeom prst="rect">
            <a:avLst/>
          </a:prstGeom>
          <a:noFill/>
          <a:ln w="9525" cap="flat" cmpd="sng">
            <a:solidFill>
              <a:schemeClr val="dk1"/>
            </a:solidFill>
            <a:prstDash val="solid"/>
            <a:round/>
            <a:headEnd type="none" w="sm" len="sm"/>
            <a:tailEnd type="none" w="sm" len="sm"/>
          </a:ln>
        </p:spPr>
      </p:pic>
      <p:sp>
        <p:nvSpPr>
          <p:cNvPr id="277" name="Google Shape;277;p1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a:t>
            </a:r>
            <a:r>
              <a:rPr lang="en-US" b="1"/>
              <a:t>5-26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3200" b="1">
                <a:latin typeface="Arial Narrow"/>
                <a:ea typeface="Arial Narrow"/>
                <a:cs typeface="Arial Narrow"/>
                <a:sym typeface="Arial Narrow"/>
              </a:rPr>
              <a:t>HOW WE FUND PROGRAMS – </a:t>
            </a:r>
            <a:r>
              <a:rPr lang="en-US" sz="3200" b="1">
                <a:solidFill>
                  <a:srgbClr val="FFC000"/>
                </a:solidFill>
                <a:latin typeface="Arial Narrow"/>
                <a:ea typeface="Arial Narrow"/>
                <a:cs typeface="Arial Narrow"/>
                <a:sym typeface="Arial Narrow"/>
              </a:rPr>
              <a:t>SHARE SYSTEM</a:t>
            </a:r>
            <a:endParaRPr/>
          </a:p>
        </p:txBody>
      </p:sp>
      <p:pic>
        <p:nvPicPr>
          <p:cNvPr id="284" name="Google Shape;284;p18" descr="\\RI-FS13\RotaryShared\BM Images\Brian King\New Areas of Focus Images\20090331_LK_014.jpg"/>
          <p:cNvPicPr preferRelativeResize="0"/>
          <p:nvPr/>
        </p:nvPicPr>
        <p:blipFill rotWithShape="1">
          <a:blip r:embed="rId3">
            <a:alphaModFix/>
          </a:blip>
          <a:srcRect/>
          <a:stretch/>
        </p:blipFill>
        <p:spPr>
          <a:xfrm>
            <a:off x="0" y="982663"/>
            <a:ext cx="6324600" cy="4005262"/>
          </a:xfrm>
          <a:prstGeom prst="rect">
            <a:avLst/>
          </a:prstGeom>
          <a:noFill/>
          <a:ln>
            <a:noFill/>
          </a:ln>
        </p:spPr>
      </p:pic>
      <p:pic>
        <p:nvPicPr>
          <p:cNvPr id="285" name="Google Shape;285;p18" descr="\\RI-FS13\RotaryShared\BM Images\Brian King\New Areas of Focus Images\DAF_SCHOOLS_LES_CAYES-25.jpg"/>
          <p:cNvPicPr preferRelativeResize="0"/>
          <p:nvPr/>
        </p:nvPicPr>
        <p:blipFill rotWithShape="1">
          <a:blip r:embed="rId4">
            <a:alphaModFix/>
          </a:blip>
          <a:srcRect/>
          <a:stretch/>
        </p:blipFill>
        <p:spPr>
          <a:xfrm>
            <a:off x="4572000" y="984250"/>
            <a:ext cx="4572000" cy="4005263"/>
          </a:xfrm>
          <a:prstGeom prst="rect">
            <a:avLst/>
          </a:prstGeom>
          <a:noFill/>
          <a:ln>
            <a:noFill/>
          </a:ln>
        </p:spPr>
      </p:pic>
      <p:sp>
        <p:nvSpPr>
          <p:cNvPr id="286" name="Google Shape;286;p18"/>
          <p:cNvSpPr/>
          <p:nvPr/>
        </p:nvSpPr>
        <p:spPr>
          <a:xfrm>
            <a:off x="4572000" y="3922713"/>
            <a:ext cx="4572000" cy="1069975"/>
          </a:xfrm>
          <a:prstGeom prst="rect">
            <a:avLst/>
          </a:prstGeom>
          <a:solidFill>
            <a:srgbClr val="E9E8E6">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DAA"/>
              </a:buClr>
              <a:buSzPts val="2200"/>
              <a:buFont typeface="Arial"/>
              <a:buNone/>
            </a:pPr>
            <a:r>
              <a:rPr lang="en-US" sz="2200" b="1" i="0" u="none" strike="noStrike" cap="none">
                <a:solidFill>
                  <a:srgbClr val="005DAA"/>
                </a:solidFill>
                <a:latin typeface="Arial"/>
                <a:ea typeface="Arial"/>
                <a:cs typeface="Arial"/>
                <a:sym typeface="Arial"/>
              </a:rPr>
              <a:t>47.5%</a:t>
            </a:r>
            <a:endParaRPr sz="2200" b="1" i="0" u="none" strike="noStrike" cap="none">
              <a:solidFill>
                <a:srgbClr val="005DAA"/>
              </a:solidFill>
              <a:latin typeface="Arial"/>
              <a:ea typeface="Arial"/>
              <a:cs typeface="Arial"/>
              <a:sym typeface="Arial"/>
            </a:endParaRPr>
          </a:p>
          <a:p>
            <a:pPr marL="0" marR="0" lvl="0" indent="0" algn="ctr" rtl="0">
              <a:lnSpc>
                <a:spcPct val="100000"/>
              </a:lnSpc>
              <a:spcBef>
                <a:spcPts val="0"/>
              </a:spcBef>
              <a:spcAft>
                <a:spcPts val="0"/>
              </a:spcAft>
              <a:buClr>
                <a:srgbClr val="005DAA"/>
              </a:buClr>
              <a:buSzPts val="2200"/>
              <a:buFont typeface="Arial"/>
              <a:buNone/>
            </a:pPr>
            <a:r>
              <a:rPr lang="en-US" sz="2200" b="1" i="0" u="none" strike="noStrike" cap="none">
                <a:solidFill>
                  <a:srgbClr val="005DAA"/>
                </a:solidFill>
                <a:latin typeface="Arial"/>
                <a:ea typeface="Arial"/>
                <a:cs typeface="Arial"/>
                <a:sym typeface="Arial"/>
              </a:rPr>
              <a:t>World Fund</a:t>
            </a:r>
            <a:endParaRPr sz="1400" b="0" i="0" u="none" strike="noStrike" cap="none">
              <a:solidFill>
                <a:srgbClr val="000000"/>
              </a:solidFill>
              <a:latin typeface="Arial"/>
              <a:ea typeface="Arial"/>
              <a:cs typeface="Arial"/>
              <a:sym typeface="Arial"/>
            </a:endParaRPr>
          </a:p>
        </p:txBody>
      </p:sp>
      <p:sp>
        <p:nvSpPr>
          <p:cNvPr id="287" name="Google Shape;287;p18"/>
          <p:cNvSpPr/>
          <p:nvPr/>
        </p:nvSpPr>
        <p:spPr>
          <a:xfrm>
            <a:off x="0" y="3922713"/>
            <a:ext cx="4572000" cy="1066800"/>
          </a:xfrm>
          <a:prstGeom prst="rect">
            <a:avLst/>
          </a:prstGeom>
          <a:solidFill>
            <a:srgbClr val="E9E8E6">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DAA"/>
              </a:buClr>
              <a:buSzPts val="2200"/>
              <a:buFont typeface="Arial"/>
              <a:buNone/>
            </a:pPr>
            <a:r>
              <a:rPr lang="en-US" sz="2200" b="1" i="0" u="none" strike="noStrike" cap="none">
                <a:solidFill>
                  <a:srgbClr val="005DAA"/>
                </a:solidFill>
                <a:latin typeface="Arial"/>
                <a:ea typeface="Arial"/>
                <a:cs typeface="Arial"/>
                <a:sym typeface="Arial"/>
              </a:rPr>
              <a:t>47.5%</a:t>
            </a:r>
            <a:br>
              <a:rPr lang="en-US" sz="2200" b="1" i="0" u="none" strike="noStrike" cap="none">
                <a:solidFill>
                  <a:srgbClr val="005DAA"/>
                </a:solidFill>
                <a:latin typeface="Arial"/>
                <a:ea typeface="Arial"/>
                <a:cs typeface="Arial"/>
                <a:sym typeface="Arial"/>
              </a:rPr>
            </a:br>
            <a:r>
              <a:rPr lang="en-US" sz="2200" b="1" i="0" u="none" strike="noStrike" cap="none">
                <a:solidFill>
                  <a:srgbClr val="005DAA"/>
                </a:solidFill>
                <a:latin typeface="Arial"/>
                <a:ea typeface="Arial"/>
                <a:cs typeface="Arial"/>
                <a:sym typeface="Arial"/>
              </a:rPr>
              <a:t>District Designated Fund (DDF)</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9" descr="A picture containing icon&#10;&#10;Description automatically generated"/>
          <p:cNvPicPr preferRelativeResize="0">
            <a:picLocks noGrp="1"/>
          </p:cNvPicPr>
          <p:nvPr>
            <p:ph type="body" idx="1"/>
          </p:nvPr>
        </p:nvPicPr>
        <p:blipFill rotWithShape="1">
          <a:blip r:embed="rId3">
            <a:alphaModFix/>
          </a:blip>
          <a:srcRect/>
          <a:stretch/>
        </p:blipFill>
        <p:spPr>
          <a:xfrm>
            <a:off x="457200" y="2057400"/>
            <a:ext cx="4038600" cy="2938081"/>
          </a:xfrm>
          <a:prstGeom prst="rect">
            <a:avLst/>
          </a:prstGeom>
          <a:noFill/>
          <a:ln>
            <a:noFill/>
          </a:ln>
          <a:effectLst>
            <a:outerShdw blurRad="190500" algn="tl" rotWithShape="0">
              <a:srgbClr val="000000">
                <a:alpha val="69019"/>
              </a:srgbClr>
            </a:outerShdw>
          </a:effectLst>
        </p:spPr>
      </p:pic>
      <p:sp>
        <p:nvSpPr>
          <p:cNvPr id="294" name="Google Shape;294;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16230" algn="l" rtl="0">
              <a:lnSpc>
                <a:spcPct val="100000"/>
              </a:lnSpc>
              <a:spcBef>
                <a:spcPts val="0"/>
              </a:spcBef>
              <a:spcAft>
                <a:spcPts val="0"/>
              </a:spcAft>
              <a:buClr>
                <a:srgbClr val="17458F"/>
              </a:buClr>
              <a:buSzPct val="100000"/>
              <a:buChar char="•"/>
            </a:pPr>
            <a:r>
              <a:rPr lang="en-US" b="1"/>
              <a:t>ANNUAL FUND GIVING – 		</a:t>
            </a:r>
            <a:endParaRPr/>
          </a:p>
          <a:p>
            <a:pPr marL="0" lvl="0" indent="0" algn="l" rtl="0">
              <a:lnSpc>
                <a:spcPct val="100000"/>
              </a:lnSpc>
              <a:spcBef>
                <a:spcPts val="560"/>
              </a:spcBef>
              <a:spcAft>
                <a:spcPts val="0"/>
              </a:spcAft>
              <a:buClr>
                <a:srgbClr val="17458F"/>
              </a:buClr>
              <a:buSzPct val="100000"/>
              <a:buNone/>
            </a:pPr>
            <a:r>
              <a:rPr lang="en-US" b="1"/>
              <a:t>	$176,987</a:t>
            </a:r>
            <a:endParaRPr b="1"/>
          </a:p>
          <a:p>
            <a:pPr marL="0" lvl="0" indent="0" algn="l" rtl="0">
              <a:lnSpc>
                <a:spcPct val="100000"/>
              </a:lnSpc>
              <a:spcBef>
                <a:spcPts val="560"/>
              </a:spcBef>
              <a:spcAft>
                <a:spcPts val="0"/>
              </a:spcAft>
              <a:buClr>
                <a:srgbClr val="17458F"/>
              </a:buClr>
              <a:buSzPct val="100000"/>
              <a:buNone/>
            </a:pPr>
            <a:endParaRPr b="1"/>
          </a:p>
          <a:p>
            <a:pPr marL="342900" lvl="0" indent="-316230" algn="l" rtl="0">
              <a:lnSpc>
                <a:spcPct val="100000"/>
              </a:lnSpc>
              <a:spcBef>
                <a:spcPts val="560"/>
              </a:spcBef>
              <a:spcAft>
                <a:spcPts val="0"/>
              </a:spcAft>
              <a:buClr>
                <a:srgbClr val="17458F"/>
              </a:buClr>
              <a:buSzPct val="100000"/>
              <a:buChar char="•"/>
            </a:pPr>
            <a:r>
              <a:rPr lang="en-US" b="1"/>
              <a:t>PER CAPITA GIVING – </a:t>
            </a:r>
            <a:endParaRPr/>
          </a:p>
          <a:p>
            <a:pPr marL="0" lvl="0" indent="0" algn="l" rtl="0">
              <a:lnSpc>
                <a:spcPct val="100000"/>
              </a:lnSpc>
              <a:spcBef>
                <a:spcPts val="560"/>
              </a:spcBef>
              <a:spcAft>
                <a:spcPts val="0"/>
              </a:spcAft>
              <a:buClr>
                <a:srgbClr val="17458F"/>
              </a:buClr>
              <a:buSzPct val="100000"/>
              <a:buNone/>
            </a:pPr>
            <a:r>
              <a:rPr lang="en-US" b="1"/>
              <a:t>	$121.89</a:t>
            </a:r>
            <a:endParaRPr b="1"/>
          </a:p>
          <a:p>
            <a:pPr marL="0" lvl="0" indent="0" algn="l" rtl="0">
              <a:lnSpc>
                <a:spcPct val="100000"/>
              </a:lnSpc>
              <a:spcBef>
                <a:spcPts val="560"/>
              </a:spcBef>
              <a:spcAft>
                <a:spcPts val="0"/>
              </a:spcAft>
              <a:buClr>
                <a:srgbClr val="17458F"/>
              </a:buClr>
              <a:buSzPct val="100000"/>
              <a:buNone/>
            </a:pPr>
            <a:endParaRPr b="1"/>
          </a:p>
          <a:p>
            <a:pPr marL="457200" lvl="0" indent="-379730" algn="l" rtl="0">
              <a:lnSpc>
                <a:spcPct val="100000"/>
              </a:lnSpc>
              <a:spcBef>
                <a:spcPts val="560"/>
              </a:spcBef>
              <a:spcAft>
                <a:spcPts val="0"/>
              </a:spcAft>
              <a:buSzPct val="100000"/>
              <a:buChar char="•"/>
            </a:pPr>
            <a:r>
              <a:rPr lang="en-US" b="1"/>
              <a:t>YTD-$95,814</a:t>
            </a:r>
            <a:endParaRPr b="1"/>
          </a:p>
          <a:p>
            <a:pPr marL="0" lvl="0" indent="0" algn="l" rtl="0">
              <a:lnSpc>
                <a:spcPct val="100000"/>
              </a:lnSpc>
              <a:spcBef>
                <a:spcPts val="560"/>
              </a:spcBef>
              <a:spcAft>
                <a:spcPts val="0"/>
              </a:spcAft>
              <a:buClr>
                <a:srgbClr val="17458F"/>
              </a:buClr>
              <a:buSzPct val="100000"/>
              <a:buNone/>
            </a:pPr>
            <a:endParaRPr b="1"/>
          </a:p>
          <a:p>
            <a:pPr marL="342900" lvl="0" indent="-165100" algn="l" rtl="0">
              <a:lnSpc>
                <a:spcPct val="100000"/>
              </a:lnSpc>
              <a:spcBef>
                <a:spcPts val="560"/>
              </a:spcBef>
              <a:spcAft>
                <a:spcPts val="0"/>
              </a:spcAft>
              <a:buClr>
                <a:srgbClr val="17458F"/>
              </a:buClr>
              <a:buSzPct val="100000"/>
              <a:buNone/>
            </a:pPr>
            <a:endParaRPr b="1"/>
          </a:p>
          <a:p>
            <a:pPr marL="342900" lvl="0" indent="-165100" algn="l" rtl="0">
              <a:lnSpc>
                <a:spcPct val="100000"/>
              </a:lnSpc>
              <a:spcBef>
                <a:spcPts val="560"/>
              </a:spcBef>
              <a:spcAft>
                <a:spcPts val="0"/>
              </a:spcAft>
              <a:buClr>
                <a:srgbClr val="17458F"/>
              </a:buClr>
              <a:buSzPct val="100000"/>
              <a:buNone/>
            </a:pPr>
            <a:endParaRPr/>
          </a:p>
        </p:txBody>
      </p:sp>
      <p:sp>
        <p:nvSpPr>
          <p:cNvPr id="295" name="Google Shape;295;p19"/>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Narrow"/>
              <a:buNone/>
            </a:pPr>
            <a:r>
              <a:rPr lang="en-US" sz="3600" b="1"/>
              <a:t>DISTRICT 6580 GIVING 202</a:t>
            </a:r>
            <a:r>
              <a:rPr lang="en-US" sz="3600"/>
              <a:t>3-24</a:t>
            </a:r>
            <a:endParaRPr/>
          </a:p>
        </p:txBody>
      </p:sp>
      <p:pic>
        <p:nvPicPr>
          <p:cNvPr id="296" name="Google Shape;296;p19"/>
          <p:cNvPicPr preferRelativeResize="0"/>
          <p:nvPr/>
        </p:nvPicPr>
        <p:blipFill>
          <a:blip r:embed="rId4">
            <a:alphaModFix/>
          </a:blip>
          <a:stretch>
            <a:fillRect/>
          </a:stretch>
        </p:blipFill>
        <p:spPr>
          <a:xfrm>
            <a:off x="297375" y="6126181"/>
            <a:ext cx="2590800" cy="60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0"/>
          <p:cNvPicPr preferRelativeResize="0">
            <a:picLocks noGrp="1"/>
          </p:cNvPicPr>
          <p:nvPr>
            <p:ph type="body" idx="1"/>
          </p:nvPr>
        </p:nvPicPr>
        <p:blipFill rotWithShape="1">
          <a:blip r:embed="rId3">
            <a:alphaModFix/>
          </a:blip>
          <a:srcRect/>
          <a:stretch/>
        </p:blipFill>
        <p:spPr>
          <a:xfrm>
            <a:off x="533400" y="2343306"/>
            <a:ext cx="3505200" cy="1810792"/>
          </a:xfrm>
          <a:prstGeom prst="roundRect">
            <a:avLst>
              <a:gd name="adj" fmla="val 8594"/>
            </a:avLst>
          </a:prstGeom>
          <a:solidFill>
            <a:srgbClr val="ECECEC"/>
          </a:solidFill>
          <a:ln>
            <a:noFill/>
          </a:ln>
          <a:effectLst>
            <a:reflection stA="38000" endPos="28000" dist="5000" dir="5400000" sy="-100000" algn="bl" rotWithShape="0"/>
          </a:effectLst>
        </p:spPr>
      </p:pic>
      <p:sp>
        <p:nvSpPr>
          <p:cNvPr id="303" name="Google Shape;303;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560"/>
              </a:spcBef>
              <a:spcAft>
                <a:spcPts val="0"/>
              </a:spcAft>
              <a:buClr>
                <a:srgbClr val="17458F"/>
              </a:buClr>
              <a:buSzPts val="2800"/>
              <a:buNone/>
            </a:pPr>
            <a:r>
              <a:rPr lang="en-US"/>
              <a:t>DISTRICT DESIGNATED FUNDS</a:t>
            </a:r>
            <a:endParaRPr/>
          </a:p>
          <a:p>
            <a:pPr marL="342900" lvl="0" indent="-165100" algn="l" rtl="0">
              <a:lnSpc>
                <a:spcPct val="100000"/>
              </a:lnSpc>
              <a:spcBef>
                <a:spcPts val="560"/>
              </a:spcBef>
              <a:spcAft>
                <a:spcPts val="0"/>
              </a:spcAft>
              <a:buClr>
                <a:srgbClr val="17458F"/>
              </a:buClr>
              <a:buSzPts val="2800"/>
              <a:buNone/>
            </a:pPr>
            <a:endParaRPr/>
          </a:p>
          <a:p>
            <a:pPr marL="0" lvl="0" indent="0" algn="ctr" rtl="0">
              <a:lnSpc>
                <a:spcPct val="100000"/>
              </a:lnSpc>
              <a:spcBef>
                <a:spcPts val="560"/>
              </a:spcBef>
              <a:spcAft>
                <a:spcPts val="0"/>
              </a:spcAft>
              <a:buClr>
                <a:srgbClr val="17458F"/>
              </a:buClr>
              <a:buSzPts val="2800"/>
              <a:buNone/>
            </a:pPr>
            <a:r>
              <a:rPr lang="en-US"/>
              <a:t>DISTRICT GRANTS</a:t>
            </a:r>
            <a:endParaRPr/>
          </a:p>
          <a:p>
            <a:pPr marL="0" lvl="0" indent="0" algn="ctr" rtl="0">
              <a:lnSpc>
                <a:spcPct val="100000"/>
              </a:lnSpc>
              <a:spcBef>
                <a:spcPts val="560"/>
              </a:spcBef>
              <a:spcAft>
                <a:spcPts val="0"/>
              </a:spcAft>
              <a:buClr>
                <a:srgbClr val="17458F"/>
              </a:buClr>
              <a:buSzPts val="2800"/>
              <a:buNone/>
            </a:pPr>
            <a:r>
              <a:rPr lang="en-US"/>
              <a:t>$44,355</a:t>
            </a:r>
            <a:endParaRPr/>
          </a:p>
        </p:txBody>
      </p:sp>
      <p:sp>
        <p:nvSpPr>
          <p:cNvPr id="304" name="Google Shape;304;p2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Narrow"/>
              <a:buNone/>
            </a:pPr>
            <a:r>
              <a:rPr lang="en-US" sz="3600"/>
              <a:t>DISTRICT GRANTS 2025-2026</a:t>
            </a:r>
            <a:endParaRPr/>
          </a:p>
        </p:txBody>
      </p:sp>
      <p:pic>
        <p:nvPicPr>
          <p:cNvPr id="305" name="Google Shape;305;p20"/>
          <p:cNvPicPr preferRelativeResize="0"/>
          <p:nvPr/>
        </p:nvPicPr>
        <p:blipFill>
          <a:blip r:embed="rId4">
            <a:alphaModFix/>
          </a:blip>
          <a:stretch>
            <a:fillRect/>
          </a:stretch>
        </p:blipFill>
        <p:spPr>
          <a:xfrm>
            <a:off x="210400" y="6126173"/>
            <a:ext cx="25908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p:nvPr/>
        </p:nvSpPr>
        <p:spPr>
          <a:xfrm>
            <a:off x="189106" y="1033316"/>
            <a:ext cx="4972712" cy="239392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GRANT MANAGEMENT SEMINAR</a:t>
            </a:r>
            <a:endParaRPr sz="1400" b="0" i="0" u="none" strike="noStrike" cap="none">
              <a:solidFill>
                <a:srgbClr val="000000"/>
              </a:solidFill>
              <a:latin typeface="Arial"/>
              <a:ea typeface="Arial"/>
              <a:cs typeface="Arial"/>
              <a:sym typeface="Arial"/>
            </a:endParaRPr>
          </a:p>
        </p:txBody>
      </p:sp>
      <p:sp>
        <p:nvSpPr>
          <p:cNvPr id="154" name="Google Shape;154;p2"/>
          <p:cNvSpPr txBox="1"/>
          <p:nvPr/>
        </p:nvSpPr>
        <p:spPr>
          <a:xfrm>
            <a:off x="189107" y="3427244"/>
            <a:ext cx="4972712" cy="16607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DISTRICT 6580</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5DAA"/>
              </a:buClr>
              <a:buSzPts val="3600"/>
              <a:buFont typeface="Arial Narrow"/>
              <a:buNone/>
            </a:pPr>
            <a:endParaRPr sz="36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WELCOME</a:t>
            </a:r>
            <a:endParaRPr sz="1400" b="0" i="0" u="none" strike="noStrike" cap="none">
              <a:solidFill>
                <a:srgbClr val="000000"/>
              </a:solidFill>
              <a:latin typeface="Arial"/>
              <a:ea typeface="Arial"/>
              <a:cs typeface="Arial"/>
              <a:sym typeface="Arial"/>
            </a:endParaRPr>
          </a:p>
        </p:txBody>
      </p:sp>
      <p:sp>
        <p:nvSpPr>
          <p:cNvPr id="155" name="Google Shape;155;p2"/>
          <p:cNvSpPr txBox="1"/>
          <p:nvPr/>
        </p:nvSpPr>
        <p:spPr>
          <a:xfrm>
            <a:off x="8077200" y="6550223"/>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a:t>
            </a:r>
            <a:r>
              <a:rPr lang="en-US" b="1"/>
              <a:t>5-26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1"/>
          <p:cNvSpPr txBox="1">
            <a:spLocks noGrp="1"/>
          </p:cNvSpPr>
          <p:nvPr>
            <p:ph type="body" idx="1"/>
          </p:nvPr>
        </p:nvSpPr>
        <p:spPr>
          <a:xfrm>
            <a:off x="399200" y="1324725"/>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4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r>
              <a:rPr lang="en-US"/>
              <a:t>Have you ever given to The Rotary Foundation?</a:t>
            </a:r>
            <a:endParaRPr/>
          </a:p>
          <a:p>
            <a:pPr marL="457200" lvl="0" indent="-431800" algn="l" rtl="0">
              <a:lnSpc>
                <a:spcPct val="100000"/>
              </a:lnSpc>
              <a:spcBef>
                <a:spcPts val="640"/>
              </a:spcBef>
              <a:spcAft>
                <a:spcPts val="0"/>
              </a:spcAft>
              <a:buSzPts val="3200"/>
              <a:buChar char="•"/>
            </a:pPr>
            <a:r>
              <a:rPr lang="en-US"/>
              <a:t>Once</a:t>
            </a:r>
            <a:endParaRPr/>
          </a:p>
          <a:p>
            <a:pPr marL="457200" lvl="0" indent="-431800" algn="l" rtl="0">
              <a:lnSpc>
                <a:spcPct val="100000"/>
              </a:lnSpc>
              <a:spcBef>
                <a:spcPts val="0"/>
              </a:spcBef>
              <a:spcAft>
                <a:spcPts val="0"/>
              </a:spcAft>
              <a:buSzPts val="3200"/>
              <a:buChar char="•"/>
            </a:pPr>
            <a:r>
              <a:rPr lang="en-US"/>
              <a:t>Several Times</a:t>
            </a:r>
            <a:endParaRPr/>
          </a:p>
          <a:p>
            <a:pPr marL="457200" lvl="0" indent="-431800" algn="l" rtl="0">
              <a:lnSpc>
                <a:spcPct val="100000"/>
              </a:lnSpc>
              <a:spcBef>
                <a:spcPts val="0"/>
              </a:spcBef>
              <a:spcAft>
                <a:spcPts val="0"/>
              </a:spcAft>
              <a:buSzPts val="3200"/>
              <a:buChar char="•"/>
            </a:pPr>
            <a:r>
              <a:rPr lang="en-US"/>
              <a:t>Regularly (Monthly, Annually)</a:t>
            </a:r>
            <a:endParaRPr/>
          </a:p>
          <a:p>
            <a:pPr marL="457200" lvl="0" indent="-431800" algn="l" rtl="0">
              <a:lnSpc>
                <a:spcPct val="100000"/>
              </a:lnSpc>
              <a:spcBef>
                <a:spcPts val="0"/>
              </a:spcBef>
              <a:spcAft>
                <a:spcPts val="0"/>
              </a:spcAft>
              <a:buSzPts val="3200"/>
              <a:buChar char="•"/>
            </a:pPr>
            <a:r>
              <a:rPr lang="en-US"/>
              <a:t>With My Club Dues</a:t>
            </a:r>
            <a:endParaRPr/>
          </a:p>
          <a:p>
            <a:pPr marL="457200" lvl="0" indent="-431800" algn="l" rtl="0">
              <a:lnSpc>
                <a:spcPct val="100000"/>
              </a:lnSpc>
              <a:spcBef>
                <a:spcPts val="0"/>
              </a:spcBef>
              <a:spcAft>
                <a:spcPts val="0"/>
              </a:spcAft>
              <a:buSzPts val="3200"/>
              <a:buChar char="•"/>
            </a:pPr>
            <a:r>
              <a:rPr lang="en-US"/>
              <a:t>Never</a:t>
            </a:r>
            <a:endParaRPr/>
          </a:p>
        </p:txBody>
      </p:sp>
      <p:sp>
        <p:nvSpPr>
          <p:cNvPr id="312" name="Google Shape;312;p21"/>
          <p:cNvSpPr txBox="1">
            <a:spLocks noGrp="1"/>
          </p:cNvSpPr>
          <p:nvPr>
            <p:ph type="title"/>
          </p:nvPr>
        </p:nvSpPr>
        <p:spPr>
          <a:xfrm>
            <a:off x="993675" y="289138"/>
            <a:ext cx="7391400" cy="48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a:t>Session Polling Question #1</a:t>
            </a:r>
            <a:endParaRPr sz="3600"/>
          </a:p>
        </p:txBody>
      </p:sp>
      <p:pic>
        <p:nvPicPr>
          <p:cNvPr id="313" name="Google Shape;313;p21"/>
          <p:cNvPicPr preferRelativeResize="0"/>
          <p:nvPr/>
        </p:nvPicPr>
        <p:blipFill>
          <a:blip r:embed="rId3">
            <a:alphaModFix/>
          </a:blip>
          <a:stretch>
            <a:fillRect/>
          </a:stretch>
        </p:blipFill>
        <p:spPr>
          <a:xfrm>
            <a:off x="152400" y="6003225"/>
            <a:ext cx="2590800" cy="60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p:nvPr/>
        </p:nvSpPr>
        <p:spPr>
          <a:xfrm>
            <a:off x="189107" y="2033336"/>
            <a:ext cx="4972712" cy="13241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SESSION 1</a:t>
            </a:r>
            <a:endParaRPr sz="1400" b="0" i="0" u="none" strike="noStrike" cap="none">
              <a:solidFill>
                <a:srgbClr val="000000"/>
              </a:solidFill>
              <a:latin typeface="Arial"/>
              <a:ea typeface="Arial"/>
              <a:cs typeface="Arial"/>
              <a:sym typeface="Arial"/>
            </a:endParaRPr>
          </a:p>
        </p:txBody>
      </p:sp>
      <p:sp>
        <p:nvSpPr>
          <p:cNvPr id="320" name="Google Shape;320;p22"/>
          <p:cNvSpPr txBox="1"/>
          <p:nvPr/>
        </p:nvSpPr>
        <p:spPr>
          <a:xfrm>
            <a:off x="189107" y="3427244"/>
            <a:ext cx="5682303" cy="16607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DESIGNING A PROJECT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5DAA"/>
              </a:buClr>
              <a:buSzPts val="3600"/>
              <a:buFont typeface="Arial Narrow"/>
              <a:buNone/>
            </a:pPr>
            <a:endParaRPr sz="36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600"/>
              <a:buFont typeface="Arial"/>
              <a:buNone/>
            </a:pPr>
            <a:r>
              <a:rPr lang="en-US" sz="2400" b="0" i="0" u="none" strike="noStrike" cap="none">
                <a:solidFill>
                  <a:srgbClr val="FFFFFF"/>
                </a:solidFill>
                <a:latin typeface="Arial"/>
                <a:ea typeface="Arial"/>
                <a:cs typeface="Arial"/>
                <a:sym typeface="Arial"/>
              </a:rPr>
              <a:t>Peggy Peter</a:t>
            </a:r>
            <a:endParaRPr sz="1400" b="0" i="0" u="none" strike="noStrike" cap="none">
              <a:solidFill>
                <a:srgbClr val="000000"/>
              </a:solidFill>
              <a:latin typeface="Arial"/>
              <a:ea typeface="Arial"/>
              <a:cs typeface="Arial"/>
              <a:sym typeface="Arial"/>
            </a:endParaRPr>
          </a:p>
        </p:txBody>
      </p:sp>
      <p:sp>
        <p:nvSpPr>
          <p:cNvPr id="321" name="Google Shape;321;p22"/>
          <p:cNvSpPr txBox="1"/>
          <p:nvPr/>
        </p:nvSpPr>
        <p:spPr>
          <a:xfrm>
            <a:off x="282927" y="6079923"/>
            <a:ext cx="8613512" cy="35394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700"/>
              <a:buFont typeface="Arial"/>
              <a:buNone/>
            </a:pPr>
            <a:endParaRPr sz="1700" b="0" i="0" u="none" strike="noStrike" cap="none">
              <a:solidFill>
                <a:srgbClr val="01B4E7"/>
              </a:solidFill>
              <a:latin typeface="Arial"/>
              <a:ea typeface="Arial"/>
              <a:cs typeface="Arial"/>
              <a:sym typeface="Arial"/>
            </a:endParaRPr>
          </a:p>
        </p:txBody>
      </p:sp>
      <p:pic>
        <p:nvPicPr>
          <p:cNvPr id="322" name="Google Shape;322;p22"/>
          <p:cNvPicPr preferRelativeResize="0"/>
          <p:nvPr/>
        </p:nvPicPr>
        <p:blipFill rotWithShape="1">
          <a:blip r:embed="rId3">
            <a:alphaModFix/>
          </a:blip>
          <a:srcRect/>
          <a:stretch/>
        </p:blipFill>
        <p:spPr>
          <a:xfrm>
            <a:off x="2514600" y="3980130"/>
            <a:ext cx="1619981" cy="2276764"/>
          </a:xfrm>
          <a:prstGeom prst="rect">
            <a:avLst/>
          </a:prstGeom>
          <a:noFill/>
          <a:ln>
            <a:noFill/>
          </a:ln>
        </p:spPr>
      </p:pic>
      <p:sp>
        <p:nvSpPr>
          <p:cNvPr id="323" name="Google Shape;323;p22"/>
          <p:cNvSpPr txBox="1"/>
          <p:nvPr/>
        </p:nvSpPr>
        <p:spPr>
          <a:xfrm>
            <a:off x="8077200" y="6567640"/>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a:t>
            </a:r>
            <a:r>
              <a:rPr lang="en-US" b="1"/>
              <a:t>5-26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Identify best practices for designing a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Develop a plan to implement your project</a:t>
            </a:r>
            <a:endParaRPr sz="1400" b="0" i="0" u="none" strike="noStrike" cap="none">
              <a:solidFill>
                <a:srgbClr val="000000"/>
              </a:solidFill>
              <a:latin typeface="Arial"/>
              <a:ea typeface="Arial"/>
              <a:cs typeface="Arial"/>
              <a:sym typeface="Arial"/>
            </a:endParaRPr>
          </a:p>
        </p:txBody>
      </p:sp>
      <p:sp>
        <p:nvSpPr>
          <p:cNvPr id="330" name="Google Shape;330;p23"/>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LEARNING OBJECTIVES</a:t>
            </a:r>
            <a:endParaRPr sz="1400" b="0" i="0" u="none" strike="noStrike" cap="none">
              <a:solidFill>
                <a:srgbClr val="000000"/>
              </a:solidFill>
              <a:latin typeface="Arial"/>
              <a:ea typeface="Arial"/>
              <a:cs typeface="Arial"/>
              <a:sym typeface="Arial"/>
            </a:endParaRPr>
          </a:p>
        </p:txBody>
      </p:sp>
      <p:sp>
        <p:nvSpPr>
          <p:cNvPr id="331" name="Google Shape;331;p23"/>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txBox="1"/>
          <p:nvPr/>
        </p:nvSpPr>
        <p:spPr>
          <a:xfrm>
            <a:off x="674702" y="1518469"/>
            <a:ext cx="8278321" cy="434893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Meet community needs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Have an implementation</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Maintain proper stewardship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of funds</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rgbClr val="585858"/>
              </a:solidFill>
              <a:latin typeface="Georgia"/>
              <a:ea typeface="Georgia"/>
              <a:cs typeface="Georgia"/>
              <a:sym typeface="Georgia"/>
            </a:endParaRPr>
          </a:p>
          <a:p>
            <a:pPr marL="0" marR="0" lvl="0" indent="0" algn="l" rtl="0">
              <a:lnSpc>
                <a:spcPct val="100000"/>
              </a:lnSpc>
              <a:spcBef>
                <a:spcPts val="480"/>
              </a:spcBef>
              <a:spcAft>
                <a:spcPts val="0"/>
              </a:spcAft>
              <a:buClr>
                <a:srgbClr val="585858"/>
              </a:buClr>
              <a:buSzPts val="700"/>
              <a:buFont typeface="Arial"/>
              <a:buNone/>
            </a:pPr>
            <a:r>
              <a:rPr lang="en-US" sz="2800" b="1" i="0" u="none" strike="noStrike" cap="none">
                <a:solidFill>
                  <a:srgbClr val="585858"/>
                </a:solidFill>
                <a:latin typeface="Georgia"/>
                <a:ea typeface="Georgia"/>
                <a:cs typeface="Georgia"/>
                <a:sym typeface="Georgia"/>
              </a:rPr>
              <a:t>Note: Funded district grants f</a:t>
            </a:r>
            <a:r>
              <a:rPr lang="en-US" sz="2800" b="1">
                <a:solidFill>
                  <a:srgbClr val="585858"/>
                </a:solidFill>
                <a:latin typeface="Georgia"/>
                <a:ea typeface="Georgia"/>
                <a:cs typeface="Georgia"/>
                <a:sym typeface="Georgia"/>
              </a:rPr>
              <a:t>rom the past </a:t>
            </a:r>
            <a:r>
              <a:rPr lang="en-US" sz="2800" b="1" i="0" u="none" strike="noStrike" cap="none">
                <a:solidFill>
                  <a:srgbClr val="585858"/>
                </a:solidFill>
                <a:latin typeface="Georgia"/>
                <a:ea typeface="Georgia"/>
                <a:cs typeface="Georgia"/>
                <a:sym typeface="Georgia"/>
              </a:rPr>
              <a:t> can be found on the District website.</a:t>
            </a:r>
            <a:endParaRPr sz="1400" b="0" i="0" u="none" strike="noStrike" cap="none">
              <a:solidFill>
                <a:srgbClr val="000000"/>
              </a:solidFill>
              <a:latin typeface="Arial"/>
              <a:ea typeface="Arial"/>
              <a:cs typeface="Arial"/>
              <a:sym typeface="Arial"/>
            </a:endParaRPr>
          </a:p>
        </p:txBody>
      </p:sp>
      <p:sp>
        <p:nvSpPr>
          <p:cNvPr id="338" name="Google Shape;338;p2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SUCCESSFUL DISTRICT GRANT PROJECTS</a:t>
            </a:r>
            <a:endParaRPr sz="1400" b="0" i="0" u="none" strike="noStrike" cap="none">
              <a:solidFill>
                <a:srgbClr val="000000"/>
              </a:solidFill>
              <a:latin typeface="Arial"/>
              <a:ea typeface="Arial"/>
              <a:cs typeface="Arial"/>
              <a:sym typeface="Arial"/>
            </a:endParaRPr>
          </a:p>
        </p:txBody>
      </p:sp>
      <p:pic>
        <p:nvPicPr>
          <p:cNvPr id="339" name="Google Shape;339;p24"/>
          <p:cNvPicPr preferRelativeResize="0"/>
          <p:nvPr/>
        </p:nvPicPr>
        <p:blipFill rotWithShape="1">
          <a:blip r:embed="rId3">
            <a:alphaModFix/>
          </a:blip>
          <a:srcRect/>
          <a:stretch/>
        </p:blipFill>
        <p:spPr>
          <a:xfrm>
            <a:off x="6477000" y="1526575"/>
            <a:ext cx="2165350" cy="3251199"/>
          </a:xfrm>
          <a:prstGeom prst="rect">
            <a:avLst/>
          </a:prstGeom>
          <a:noFill/>
          <a:ln>
            <a:noFill/>
          </a:ln>
        </p:spPr>
      </p:pic>
      <p:sp>
        <p:nvSpPr>
          <p:cNvPr id="340" name="Google Shape;340;p2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Base projects on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communities’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needs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Determine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availability of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    club and partner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    resources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Talk to the community</a:t>
            </a:r>
            <a:endParaRPr sz="1400" b="0" i="0" u="none" strike="noStrike" cap="none">
              <a:solidFill>
                <a:srgbClr val="000000"/>
              </a:solidFill>
              <a:latin typeface="Arial"/>
              <a:ea typeface="Arial"/>
              <a:cs typeface="Arial"/>
              <a:sym typeface="Arial"/>
            </a:endParaRPr>
          </a:p>
        </p:txBody>
      </p:sp>
      <p:sp>
        <p:nvSpPr>
          <p:cNvPr id="347" name="Google Shape;347;p25"/>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NEEDS ASSESSMENT</a:t>
            </a:r>
            <a:endParaRPr sz="1400" b="0" i="0" u="none" strike="noStrike" cap="none">
              <a:solidFill>
                <a:srgbClr val="000000"/>
              </a:solidFill>
              <a:latin typeface="Arial"/>
              <a:ea typeface="Arial"/>
              <a:cs typeface="Arial"/>
              <a:sym typeface="Arial"/>
            </a:endParaRPr>
          </a:p>
        </p:txBody>
      </p:sp>
      <p:pic>
        <p:nvPicPr>
          <p:cNvPr id="348" name="Google Shape;348;p25"/>
          <p:cNvPicPr preferRelativeResize="0"/>
          <p:nvPr/>
        </p:nvPicPr>
        <p:blipFill rotWithShape="1">
          <a:blip r:embed="rId3">
            <a:alphaModFix/>
          </a:blip>
          <a:srcRect/>
          <a:stretch/>
        </p:blipFill>
        <p:spPr>
          <a:xfrm>
            <a:off x="4389119" y="1738246"/>
            <a:ext cx="4389119" cy="2926079"/>
          </a:xfrm>
          <a:prstGeom prst="rect">
            <a:avLst/>
          </a:prstGeom>
          <a:noFill/>
          <a:ln>
            <a:noFill/>
          </a:ln>
        </p:spPr>
      </p:pic>
      <p:sp>
        <p:nvSpPr>
          <p:cNvPr id="349" name="Google Shape;349;p25"/>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Form a three-person grant committee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Assign roles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Make an implementation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Establish a budget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Have a contingency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Have a document retention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Inform your club of project application</a:t>
            </a:r>
            <a:endParaRPr sz="1400" b="0" i="0" u="none" strike="noStrike" cap="none">
              <a:solidFill>
                <a:srgbClr val="000000"/>
              </a:solidFill>
              <a:latin typeface="Arial"/>
              <a:ea typeface="Arial"/>
              <a:cs typeface="Arial"/>
              <a:sym typeface="Arial"/>
            </a:endParaRPr>
          </a:p>
        </p:txBody>
      </p:sp>
      <p:sp>
        <p:nvSpPr>
          <p:cNvPr id="356" name="Google Shape;356;p2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PROJECT PLANNING</a:t>
            </a:r>
            <a:endParaRPr sz="1400" b="0" i="0" u="none" strike="noStrike" cap="none">
              <a:solidFill>
                <a:srgbClr val="000000"/>
              </a:solidFill>
              <a:latin typeface="Arial"/>
              <a:ea typeface="Arial"/>
              <a:cs typeface="Arial"/>
              <a:sym typeface="Arial"/>
            </a:endParaRPr>
          </a:p>
        </p:txBody>
      </p:sp>
      <p:sp>
        <p:nvSpPr>
          <p:cNvPr id="357" name="Google Shape;357;p2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7"/>
          <p:cNvSpPr txBox="1"/>
          <p:nvPr/>
        </p:nvSpPr>
        <p:spPr>
          <a:xfrm>
            <a:off x="674702" y="1696452"/>
            <a:ext cx="8278321" cy="41319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Realistic and Comprehensive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Reasonable prices with competitive bidding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Clubs keep records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of submitted bids</a:t>
            </a:r>
            <a:endParaRPr sz="3200" b="0" i="0" u="none" strike="noStrike" cap="none">
              <a:solidFill>
                <a:srgbClr val="585858"/>
              </a:solidFill>
              <a:latin typeface="Georgia"/>
              <a:ea typeface="Georgia"/>
              <a:cs typeface="Georgia"/>
              <a:sym typeface="Georgia"/>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Disclose conflicts of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interest</a:t>
            </a:r>
            <a:endParaRPr sz="1400" b="0" i="0" u="none" strike="noStrike" cap="none">
              <a:solidFill>
                <a:srgbClr val="000000"/>
              </a:solidFill>
              <a:latin typeface="Arial"/>
              <a:ea typeface="Arial"/>
              <a:cs typeface="Arial"/>
              <a:sym typeface="Arial"/>
            </a:endParaRPr>
          </a:p>
        </p:txBody>
      </p:sp>
      <p:sp>
        <p:nvSpPr>
          <p:cNvPr id="364" name="Google Shape;364;p2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CREATING A BUDGET</a:t>
            </a:r>
            <a:endParaRPr sz="1400" b="0" i="0" u="none" strike="noStrike" cap="none">
              <a:solidFill>
                <a:srgbClr val="000000"/>
              </a:solidFill>
              <a:latin typeface="Arial"/>
              <a:ea typeface="Arial"/>
              <a:cs typeface="Arial"/>
              <a:sym typeface="Arial"/>
            </a:endParaRPr>
          </a:p>
        </p:txBody>
      </p:sp>
      <p:pic>
        <p:nvPicPr>
          <p:cNvPr id="365" name="Google Shape;365;p27"/>
          <p:cNvPicPr preferRelativeResize="0"/>
          <p:nvPr/>
        </p:nvPicPr>
        <p:blipFill rotWithShape="1">
          <a:blip r:embed="rId3">
            <a:alphaModFix/>
          </a:blip>
          <a:srcRect/>
          <a:stretch/>
        </p:blipFill>
        <p:spPr>
          <a:xfrm>
            <a:off x="5029200" y="3124200"/>
            <a:ext cx="3569092" cy="2379394"/>
          </a:xfrm>
          <a:prstGeom prst="rect">
            <a:avLst/>
          </a:prstGeom>
          <a:noFill/>
          <a:ln>
            <a:noFill/>
          </a:ln>
        </p:spPr>
      </p:pic>
      <p:sp>
        <p:nvSpPr>
          <p:cNvPr id="366" name="Google Shape;366;p2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8"/>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Project is meaningful to the community and benefits many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Rotarian involvement (family of Rotary and Community/ies)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Public Relations Plan for the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Application preparedness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Level of club giving to TRF over the previous 3 years (202</a:t>
            </a:r>
            <a:r>
              <a:rPr lang="en-US" sz="2400">
                <a:solidFill>
                  <a:srgbClr val="585858"/>
                </a:solidFill>
                <a:latin typeface="Georgia"/>
                <a:ea typeface="Georgia"/>
                <a:cs typeface="Georgia"/>
                <a:sym typeface="Georgia"/>
              </a:rPr>
              <a:t>1</a:t>
            </a:r>
            <a:r>
              <a:rPr lang="en-US" sz="2400" b="0" i="0" u="none" strike="noStrike" cap="none">
                <a:solidFill>
                  <a:srgbClr val="585858"/>
                </a:solidFill>
                <a:latin typeface="Georgia"/>
                <a:ea typeface="Georgia"/>
                <a:cs typeface="Georgia"/>
                <a:sym typeface="Georgia"/>
              </a:rPr>
              <a:t>-202</a:t>
            </a:r>
            <a:r>
              <a:rPr lang="en-US" sz="2400">
                <a:solidFill>
                  <a:srgbClr val="585858"/>
                </a:solidFill>
                <a:latin typeface="Georgia"/>
                <a:ea typeface="Georgia"/>
                <a:cs typeface="Georgia"/>
                <a:sym typeface="Georgia"/>
              </a:rPr>
              <a:t>4</a:t>
            </a:r>
            <a:r>
              <a:rPr lang="en-US" sz="2400" b="0" i="0" u="none" strike="noStrike" cap="none">
                <a:solidFill>
                  <a:srgbClr val="585858"/>
                </a:solidFill>
                <a:latin typeface="Georgia"/>
                <a:ea typeface="Georgia"/>
                <a:cs typeface="Georgia"/>
                <a:sym typeface="Georgia"/>
              </a:rPr>
              <a:t>)</a:t>
            </a:r>
            <a:endParaRPr sz="2400" b="0" i="0" u="none" strike="noStrike" cap="none">
              <a:solidFill>
                <a:srgbClr val="585858"/>
              </a:solidFill>
              <a:latin typeface="Georgia"/>
              <a:ea typeface="Georgia"/>
              <a:cs typeface="Georgia"/>
              <a:sym typeface="Georgia"/>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Additional points </a:t>
            </a:r>
            <a:r>
              <a:rPr lang="en-US" sz="2400" b="0" i="1" u="none" strike="noStrike" cap="none">
                <a:solidFill>
                  <a:srgbClr val="585858"/>
                </a:solidFill>
                <a:latin typeface="Georgia"/>
                <a:ea typeface="Georgia"/>
                <a:cs typeface="Georgia"/>
                <a:sym typeface="Georgia"/>
              </a:rPr>
              <a:t>may</a:t>
            </a:r>
            <a:r>
              <a:rPr lang="en-US" sz="2400" b="0" i="0" u="none" strike="noStrike" cap="none">
                <a:solidFill>
                  <a:srgbClr val="585858"/>
                </a:solidFill>
                <a:latin typeface="Georgia"/>
                <a:ea typeface="Georgia"/>
                <a:cs typeface="Georgia"/>
                <a:sym typeface="Georgia"/>
              </a:rPr>
              <a:t> be given for uniqueness or innovative approach       </a:t>
            </a:r>
            <a:endParaRPr sz="1400" b="0" i="0" u="none" strike="noStrike" cap="none">
              <a:solidFill>
                <a:srgbClr val="000000"/>
              </a:solidFill>
              <a:latin typeface="Arial"/>
              <a:ea typeface="Arial"/>
              <a:cs typeface="Arial"/>
              <a:sym typeface="Arial"/>
            </a:endParaRPr>
          </a:p>
        </p:txBody>
      </p:sp>
      <p:sp>
        <p:nvSpPr>
          <p:cNvPr id="373" name="Google Shape;373;p2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JUDGING CRITERIA</a:t>
            </a:r>
            <a:endParaRPr sz="1400" b="0" i="0" u="none" strike="noStrike" cap="none">
              <a:solidFill>
                <a:srgbClr val="000000"/>
              </a:solidFill>
              <a:latin typeface="Arial"/>
              <a:ea typeface="Arial"/>
              <a:cs typeface="Arial"/>
              <a:sym typeface="Arial"/>
            </a:endParaRPr>
          </a:p>
        </p:txBody>
      </p:sp>
      <p:sp>
        <p:nvSpPr>
          <p:cNvPr id="374" name="Google Shape;374;p2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32889e1cfa8_0_13"/>
          <p:cNvSpPr txBox="1">
            <a:spLocks noGrp="1"/>
          </p:cNvSpPr>
          <p:nvPr>
            <p:ph type="body" idx="1"/>
          </p:nvPr>
        </p:nvSpPr>
        <p:spPr>
          <a:xfrm>
            <a:off x="399200" y="1324725"/>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4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r>
              <a:rPr lang="en-US"/>
              <a:t>Does a Club’s level of giving to the SHARE program of the Rotary Foundation’s Annual Fund play any part in deciding which clubs receive a grant?</a:t>
            </a:r>
            <a:endParaRPr/>
          </a:p>
          <a:p>
            <a:pPr marL="457200" lvl="0" indent="-431800" algn="l" rtl="0">
              <a:lnSpc>
                <a:spcPct val="100000"/>
              </a:lnSpc>
              <a:spcBef>
                <a:spcPts val="640"/>
              </a:spcBef>
              <a:spcAft>
                <a:spcPts val="0"/>
              </a:spcAft>
              <a:buSzPts val="3200"/>
              <a:buChar char="•"/>
            </a:pPr>
            <a:r>
              <a:rPr lang="en-US"/>
              <a:t>Yes</a:t>
            </a:r>
            <a:endParaRPr/>
          </a:p>
          <a:p>
            <a:pPr marL="457200" lvl="0" indent="-431800" algn="l" rtl="0">
              <a:lnSpc>
                <a:spcPct val="100000"/>
              </a:lnSpc>
              <a:spcBef>
                <a:spcPts val="0"/>
              </a:spcBef>
              <a:spcAft>
                <a:spcPts val="0"/>
              </a:spcAft>
              <a:buSzPts val="3200"/>
              <a:buChar char="•"/>
            </a:pPr>
            <a:r>
              <a:rPr lang="en-US"/>
              <a:t>No</a:t>
            </a:r>
            <a:endParaRPr/>
          </a:p>
        </p:txBody>
      </p:sp>
      <p:sp>
        <p:nvSpPr>
          <p:cNvPr id="381" name="Google Shape;381;g32889e1cfa8_0_13"/>
          <p:cNvSpPr txBox="1">
            <a:spLocks noGrp="1"/>
          </p:cNvSpPr>
          <p:nvPr>
            <p:ph type="title"/>
          </p:nvPr>
        </p:nvSpPr>
        <p:spPr>
          <a:xfrm>
            <a:off x="993675" y="289138"/>
            <a:ext cx="7391400" cy="48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a:t>Session Polling Question</a:t>
            </a:r>
            <a:endParaRPr sz="3600"/>
          </a:p>
        </p:txBody>
      </p:sp>
      <p:pic>
        <p:nvPicPr>
          <p:cNvPr id="382" name="Google Shape;382;g32889e1cfa8_0_13"/>
          <p:cNvPicPr preferRelativeResize="0"/>
          <p:nvPr/>
        </p:nvPicPr>
        <p:blipFill>
          <a:blip r:embed="rId3">
            <a:alphaModFix/>
          </a:blip>
          <a:stretch>
            <a:fillRect/>
          </a:stretch>
        </p:blipFill>
        <p:spPr>
          <a:xfrm>
            <a:off x="152400" y="6003225"/>
            <a:ext cx="2590800" cy="609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32889e1cfa8_0_19"/>
          <p:cNvSpPr txBox="1">
            <a:spLocks noGrp="1"/>
          </p:cNvSpPr>
          <p:nvPr>
            <p:ph type="body" idx="1"/>
          </p:nvPr>
        </p:nvSpPr>
        <p:spPr>
          <a:xfrm>
            <a:off x="399200" y="1324725"/>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4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r>
              <a:rPr lang="en-US"/>
              <a:t>District Grants can be used for all of the following </a:t>
            </a:r>
            <a:r>
              <a:rPr lang="en-US" i="1"/>
              <a:t>except</a:t>
            </a:r>
            <a:r>
              <a:rPr lang="en-US"/>
              <a:t> for-</a:t>
            </a:r>
            <a:endParaRPr/>
          </a:p>
          <a:p>
            <a:pPr marL="457200" lvl="0" indent="-431800" algn="l" rtl="0">
              <a:lnSpc>
                <a:spcPct val="100000"/>
              </a:lnSpc>
              <a:spcBef>
                <a:spcPts val="640"/>
              </a:spcBef>
              <a:spcAft>
                <a:spcPts val="0"/>
              </a:spcAft>
              <a:buSzPts val="3200"/>
              <a:buChar char="•"/>
            </a:pPr>
            <a:r>
              <a:rPr lang="en-US"/>
              <a:t>Scholarships</a:t>
            </a:r>
            <a:endParaRPr/>
          </a:p>
          <a:p>
            <a:pPr marL="457200" lvl="0" indent="-431800" algn="l" rtl="0">
              <a:lnSpc>
                <a:spcPct val="100000"/>
              </a:lnSpc>
              <a:spcBef>
                <a:spcPts val="0"/>
              </a:spcBef>
              <a:spcAft>
                <a:spcPts val="0"/>
              </a:spcAft>
              <a:buSzPts val="3200"/>
              <a:buChar char="•"/>
            </a:pPr>
            <a:r>
              <a:rPr lang="en-US"/>
              <a:t>Polio Vaccines</a:t>
            </a:r>
            <a:endParaRPr/>
          </a:p>
          <a:p>
            <a:pPr marL="457200" lvl="0" indent="-431800" algn="l" rtl="0">
              <a:lnSpc>
                <a:spcPct val="100000"/>
              </a:lnSpc>
              <a:spcBef>
                <a:spcPts val="0"/>
              </a:spcBef>
              <a:spcAft>
                <a:spcPts val="0"/>
              </a:spcAft>
              <a:buSzPts val="3200"/>
              <a:buChar char="•"/>
            </a:pPr>
            <a:r>
              <a:rPr lang="en-US"/>
              <a:t>RYLA</a:t>
            </a:r>
            <a:endParaRPr/>
          </a:p>
          <a:p>
            <a:pPr marL="457200" lvl="0" indent="-431800" algn="l" rtl="0">
              <a:lnSpc>
                <a:spcPct val="100000"/>
              </a:lnSpc>
              <a:spcBef>
                <a:spcPts val="0"/>
              </a:spcBef>
              <a:spcAft>
                <a:spcPts val="0"/>
              </a:spcAft>
              <a:buSzPts val="3200"/>
              <a:buChar char="•"/>
            </a:pPr>
            <a:r>
              <a:rPr lang="en-US"/>
              <a:t>Youth Exchange</a:t>
            </a:r>
            <a:endParaRPr/>
          </a:p>
        </p:txBody>
      </p:sp>
      <p:sp>
        <p:nvSpPr>
          <p:cNvPr id="389" name="Google Shape;389;g32889e1cfa8_0_19"/>
          <p:cNvSpPr txBox="1">
            <a:spLocks noGrp="1"/>
          </p:cNvSpPr>
          <p:nvPr>
            <p:ph type="title"/>
          </p:nvPr>
        </p:nvSpPr>
        <p:spPr>
          <a:xfrm>
            <a:off x="993675" y="289138"/>
            <a:ext cx="7391400" cy="48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a:t>Session Polling Question #2</a:t>
            </a:r>
            <a:endParaRPr sz="3600"/>
          </a:p>
        </p:txBody>
      </p:sp>
      <p:pic>
        <p:nvPicPr>
          <p:cNvPr id="390" name="Google Shape;390;g32889e1cfa8_0_19"/>
          <p:cNvPicPr preferRelativeResize="0"/>
          <p:nvPr/>
        </p:nvPicPr>
        <p:blipFill>
          <a:blip r:embed="rId3">
            <a:alphaModFix/>
          </a:blip>
          <a:stretch>
            <a:fillRect/>
          </a:stretch>
        </p:blipFill>
        <p:spPr>
          <a:xfrm>
            <a:off x="152400" y="6003225"/>
            <a:ext cx="259080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p:nvPr/>
        </p:nvSpPr>
        <p:spPr>
          <a:xfrm>
            <a:off x="457200" y="228600"/>
            <a:ext cx="838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17 District Grants Awarded for 24-25</a:t>
            </a:r>
            <a:endParaRPr sz="3600" b="0" i="0" u="none" strike="noStrike" cap="none">
              <a:solidFill>
                <a:srgbClr val="FFFFFF"/>
              </a:solidFill>
              <a:latin typeface="Arial"/>
              <a:ea typeface="Arial"/>
              <a:cs typeface="Arial"/>
              <a:sym typeface="Arial"/>
            </a:endParaRPr>
          </a:p>
        </p:txBody>
      </p:sp>
      <p:sp>
        <p:nvSpPr>
          <p:cNvPr id="162" name="Google Shape;162;p3"/>
          <p:cNvSpPr/>
          <p:nvPr/>
        </p:nvSpPr>
        <p:spPr>
          <a:xfrm>
            <a:off x="152400" y="990600"/>
            <a:ext cx="9144000"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Batesville 		</a:t>
            </a:r>
            <a:r>
              <a:rPr lang="en-US" sz="2400" b="0" i="0" u="none" strike="noStrike" cap="none">
                <a:solidFill>
                  <a:srgbClr val="000000"/>
                </a:solidFill>
                <a:latin typeface="Calibri"/>
                <a:ea typeface="Calibri"/>
                <a:cs typeface="Calibri"/>
                <a:sym typeface="Calibri"/>
              </a:rPr>
              <a:t>Support of school year backpack program </a:t>
            </a:r>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for Tots and Teens</a:t>
            </a:r>
            <a:r>
              <a:rPr lang="en-US" sz="2400" b="1" i="0" u="none" strike="noStrike" cap="none">
                <a:solidFill>
                  <a:srgbClr val="000000"/>
                </a:solidFill>
                <a:latin typeface="Calibri"/>
                <a:ea typeface="Calibri"/>
                <a:cs typeface="Calibri"/>
                <a:sym typeface="Calibri"/>
              </a:rPr>
              <a:t>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Bloomington	</a:t>
            </a:r>
            <a:r>
              <a:rPr lang="en-US" sz="2400" b="0" i="0" u="none" strike="noStrike" cap="none">
                <a:solidFill>
                  <a:srgbClr val="000000"/>
                </a:solidFill>
                <a:latin typeface="Calibri"/>
                <a:ea typeface="Calibri"/>
                <a:cs typeface="Calibri"/>
                <a:sym typeface="Calibri"/>
              </a:rPr>
              <a:t>	Provided a bike rack at My Sisters Closet to</a:t>
            </a:r>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prevent theft of bikes for those seeking services.                                                                                                                                                                                                                                                                                         </a:t>
            </a:r>
            <a:r>
              <a:rPr lang="en-US" sz="2400" b="1" i="0" u="none" strike="noStrike" cap="none">
                <a:solidFill>
                  <a:srgbClr val="000000"/>
                </a:solidFill>
                <a:latin typeface="Calibri"/>
                <a:ea typeface="Calibri"/>
                <a:cs typeface="Calibri"/>
                <a:sym typeface="Calibri"/>
              </a:rPr>
              <a:t>Bloomington North	</a:t>
            </a:r>
            <a:r>
              <a:rPr lang="en-US" sz="2400" b="0" i="0" u="none" strike="noStrike" cap="none">
                <a:solidFill>
                  <a:srgbClr val="000000"/>
                </a:solidFill>
                <a:latin typeface="Calibri"/>
                <a:ea typeface="Calibri"/>
                <a:cs typeface="Calibri"/>
                <a:sym typeface="Calibri"/>
              </a:rPr>
              <a:t>Provided nutrient food to support nutrition for                 </a:t>
            </a:r>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prenatal and postpartum families.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Bloomington Sunrise</a:t>
            </a:r>
            <a:r>
              <a:rPr lang="en-US" sz="2400" b="0" i="0" u="none" strike="noStrike" cap="none">
                <a:solidFill>
                  <a:srgbClr val="000000"/>
                </a:solidFill>
                <a:latin typeface="Calibri"/>
                <a:ea typeface="Calibri"/>
                <a:cs typeface="Calibri"/>
                <a:sym typeface="Calibri"/>
              </a:rPr>
              <a:t>	Packaging of f</a:t>
            </a:r>
            <a:r>
              <a:rPr lang="en-US" sz="2400">
                <a:latin typeface="Calibri"/>
                <a:ea typeface="Calibri"/>
                <a:cs typeface="Calibri"/>
                <a:sym typeface="Calibri"/>
              </a:rPr>
              <a:t>oo</a:t>
            </a:r>
            <a:r>
              <a:rPr lang="en-US" sz="2400" b="0" i="0" u="none" strike="noStrike" cap="none">
                <a:solidFill>
                  <a:srgbClr val="000000"/>
                </a:solidFill>
                <a:latin typeface="Calibri"/>
                <a:ea typeface="Calibri"/>
                <a:cs typeface="Calibri"/>
                <a:sym typeface="Calibri"/>
              </a:rPr>
              <a:t>d for Backpack Buddies to assist                                                 		</a:t>
            </a:r>
            <a:r>
              <a:rPr lang="en-US" sz="2400">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families with food insecurity.                                </a:t>
            </a:r>
            <a:r>
              <a:rPr lang="en-US" sz="2400" b="1" i="0" u="none" strike="noStrike" cap="none">
                <a:solidFill>
                  <a:srgbClr val="000000"/>
                </a:solidFill>
                <a:latin typeface="Calibri"/>
                <a:ea typeface="Calibri"/>
                <a:cs typeface="Calibri"/>
                <a:sym typeface="Calibri"/>
              </a:rPr>
              <a:t>Brazil         </a:t>
            </a:r>
            <a:r>
              <a:rPr lang="en-US" sz="2400" b="0" i="0" u="none" strike="noStrike" cap="none">
                <a:solidFill>
                  <a:srgbClr val="000000"/>
                </a:solidFill>
                <a:latin typeface="Calibri"/>
                <a:ea typeface="Calibri"/>
                <a:cs typeface="Calibri"/>
                <a:sym typeface="Calibri"/>
              </a:rPr>
              <a:t>Purchased and installed sixteen charcoal grills for 			   use throughout Forest Park.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Center Grove		</a:t>
            </a:r>
            <a:r>
              <a:rPr lang="en-US" sz="2400" b="0" i="0" u="none" strike="noStrike" cap="none">
                <a:solidFill>
                  <a:srgbClr val="000000"/>
                </a:solidFill>
                <a:latin typeface="Calibri"/>
                <a:ea typeface="Calibri"/>
                <a:cs typeface="Calibri"/>
                <a:sym typeface="Calibri"/>
              </a:rPr>
              <a:t>Assembly of mental health kits for the schools 			for students experiencing trauma.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
              <a:buFont typeface="Arial"/>
              <a:buNone/>
            </a:pPr>
            <a:endParaRPr sz="1400" b="0" i="0" u="none" strike="noStrike" cap="none">
              <a:solidFill>
                <a:srgbClr val="000000"/>
              </a:solidFill>
              <a:latin typeface="Calibri"/>
              <a:ea typeface="Calibri"/>
              <a:cs typeface="Calibri"/>
              <a:sym typeface="Calibri"/>
            </a:endParaRPr>
          </a:p>
        </p:txBody>
      </p:sp>
      <p:pic>
        <p:nvPicPr>
          <p:cNvPr id="163" name="Google Shape;163;p3"/>
          <p:cNvPicPr preferRelativeResize="0"/>
          <p:nvPr/>
        </p:nvPicPr>
        <p:blipFill>
          <a:blip r:embed="rId3">
            <a:alphaModFix/>
          </a:blip>
          <a:stretch>
            <a:fillRect/>
          </a:stretch>
        </p:blipFill>
        <p:spPr>
          <a:xfrm>
            <a:off x="333300" y="6081975"/>
            <a:ext cx="2590800" cy="609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0"/>
          <p:cNvSpPr txBox="1"/>
          <p:nvPr/>
        </p:nvSpPr>
        <p:spPr>
          <a:xfrm>
            <a:off x="189107" y="2033336"/>
            <a:ext cx="4972712" cy="13241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SESSION 2</a:t>
            </a:r>
            <a:endParaRPr sz="1400" b="0" i="0" u="none" strike="noStrike" cap="none">
              <a:solidFill>
                <a:srgbClr val="000000"/>
              </a:solidFill>
              <a:latin typeface="Arial"/>
              <a:ea typeface="Arial"/>
              <a:cs typeface="Arial"/>
              <a:sym typeface="Arial"/>
            </a:endParaRPr>
          </a:p>
        </p:txBody>
      </p:sp>
      <p:sp>
        <p:nvSpPr>
          <p:cNvPr id="397" name="Google Shape;397;p30"/>
          <p:cNvSpPr txBox="1"/>
          <p:nvPr/>
        </p:nvSpPr>
        <p:spPr>
          <a:xfrm>
            <a:off x="189107" y="3427244"/>
            <a:ext cx="6175596" cy="166077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APPLYING FOR AND IMPLEMENTING A GRANT</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5DAA"/>
              </a:buClr>
              <a:buSzPts val="2800"/>
              <a:buFont typeface="Arial Narrow"/>
              <a:buNone/>
            </a:pPr>
            <a:endParaRPr sz="28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700"/>
              <a:buFont typeface="Arial"/>
              <a:buNone/>
            </a:pPr>
            <a:r>
              <a:rPr lang="en-US" sz="2800" b="0" i="0" u="none" strike="noStrike" cap="none">
                <a:solidFill>
                  <a:srgbClr val="FFFFFF"/>
                </a:solidFill>
                <a:latin typeface="Arial"/>
                <a:ea typeface="Arial"/>
                <a:cs typeface="Arial"/>
                <a:sym typeface="Arial"/>
              </a:rPr>
              <a:t>Bettye Dunham</a:t>
            </a:r>
            <a:endParaRPr sz="1400" b="0" i="0" u="none" strike="noStrike" cap="none">
              <a:solidFill>
                <a:srgbClr val="000000"/>
              </a:solidFill>
              <a:latin typeface="Arial"/>
              <a:ea typeface="Arial"/>
              <a:cs typeface="Arial"/>
              <a:sym typeface="Arial"/>
            </a:endParaRPr>
          </a:p>
        </p:txBody>
      </p:sp>
      <p:sp>
        <p:nvSpPr>
          <p:cNvPr id="398" name="Google Shape;398;p30"/>
          <p:cNvSpPr txBox="1"/>
          <p:nvPr/>
        </p:nvSpPr>
        <p:spPr>
          <a:xfrm>
            <a:off x="282927" y="6079923"/>
            <a:ext cx="8613512" cy="35394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700"/>
              <a:buFont typeface="Arial"/>
              <a:buNone/>
            </a:pPr>
            <a:endParaRPr sz="1700" b="0" i="0" u="none" strike="noStrike" cap="none">
              <a:solidFill>
                <a:srgbClr val="01B4E7"/>
              </a:solidFill>
              <a:latin typeface="Arial"/>
              <a:ea typeface="Arial"/>
              <a:cs typeface="Arial"/>
              <a:sym typeface="Arial"/>
            </a:endParaRPr>
          </a:p>
        </p:txBody>
      </p:sp>
      <p:pic>
        <p:nvPicPr>
          <p:cNvPr id="399" name="Google Shape;399;p30"/>
          <p:cNvPicPr preferRelativeResize="0"/>
          <p:nvPr/>
        </p:nvPicPr>
        <p:blipFill rotWithShape="1">
          <a:blip r:embed="rId3">
            <a:alphaModFix/>
          </a:blip>
          <a:srcRect/>
          <a:stretch/>
        </p:blipFill>
        <p:spPr>
          <a:xfrm>
            <a:off x="3278509" y="4417149"/>
            <a:ext cx="1616067" cy="2016717"/>
          </a:xfrm>
          <a:prstGeom prst="rect">
            <a:avLst/>
          </a:prstGeom>
          <a:noFill/>
          <a:ln>
            <a:noFill/>
          </a:ln>
        </p:spPr>
      </p:pic>
      <p:sp>
        <p:nvSpPr>
          <p:cNvPr id="400" name="Google Shape;400;p30"/>
          <p:cNvSpPr txBox="1"/>
          <p:nvPr/>
        </p:nvSpPr>
        <p:spPr>
          <a:xfrm>
            <a:off x="8077200" y="6550223"/>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a:t>
            </a:r>
            <a:r>
              <a:rPr lang="en-US" b="1"/>
              <a:t>25-2026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1"/>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50838" marR="0" lvl="0" indent="-350838"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Write a successful grant application</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grant financing</a:t>
            </a:r>
            <a:endParaRPr sz="1400" b="0" i="0" u="none" strike="noStrike" cap="none">
              <a:solidFill>
                <a:srgbClr val="000000"/>
              </a:solidFill>
              <a:latin typeface="Arial"/>
              <a:ea typeface="Arial"/>
              <a:cs typeface="Arial"/>
              <a:sym typeface="Arial"/>
            </a:endParaRPr>
          </a:p>
        </p:txBody>
      </p:sp>
      <p:sp>
        <p:nvSpPr>
          <p:cNvPr id="407" name="Google Shape;407;p3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LEARNING OBJECTIVES</a:t>
            </a:r>
            <a:endParaRPr sz="1400" b="0" i="0" u="none" strike="noStrike" cap="none">
              <a:solidFill>
                <a:srgbClr val="000000"/>
              </a:solidFill>
              <a:latin typeface="Arial"/>
              <a:ea typeface="Arial"/>
              <a:cs typeface="Arial"/>
              <a:sym typeface="Arial"/>
            </a:endParaRPr>
          </a:p>
        </p:txBody>
      </p:sp>
      <p:sp>
        <p:nvSpPr>
          <p:cNvPr id="408" name="Google Shape;408;p3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2"/>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Email application to Bettye Dunham by May lst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Applications become part of the spending plan submitted to RI from our District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95959"/>
              </a:buClr>
              <a:buSzPts val="2800"/>
              <a:buFont typeface="Arial"/>
              <a:buChar char="•"/>
            </a:pPr>
            <a:r>
              <a:rPr lang="en-US" sz="2800" b="0" i="0" u="none" strike="noStrike" cap="none">
                <a:solidFill>
                  <a:srgbClr val="595959"/>
                </a:solidFill>
                <a:latin typeface="Georgia"/>
                <a:ea typeface="Georgia"/>
                <a:cs typeface="Georgia"/>
                <a:sym typeface="Georgia"/>
              </a:rPr>
              <a:t>Grants are approved by RI as a package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Clubs must plan for District Grants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Common reporting date</a:t>
            </a:r>
            <a:endParaRPr sz="1400" b="0" i="0" u="none" strike="noStrike" cap="none">
              <a:solidFill>
                <a:srgbClr val="000000"/>
              </a:solidFill>
              <a:latin typeface="Arial"/>
              <a:ea typeface="Arial"/>
              <a:cs typeface="Arial"/>
              <a:sym typeface="Arial"/>
            </a:endParaRPr>
          </a:p>
        </p:txBody>
      </p:sp>
      <p:sp>
        <p:nvSpPr>
          <p:cNvPr id="415" name="Google Shape;415;p32"/>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APPLYING FOR DISTRICT GRANTS</a:t>
            </a:r>
            <a:endParaRPr sz="1400" b="0" i="0" u="none" strike="noStrike" cap="none">
              <a:solidFill>
                <a:srgbClr val="000000"/>
              </a:solidFill>
              <a:latin typeface="Arial"/>
              <a:ea typeface="Arial"/>
              <a:cs typeface="Arial"/>
              <a:sym typeface="Arial"/>
            </a:endParaRPr>
          </a:p>
        </p:txBody>
      </p:sp>
      <p:sp>
        <p:nvSpPr>
          <p:cNvPr id="416" name="Google Shape;416;p32"/>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3"/>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23" name="Google Shape;423;p33"/>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&amp; FORMS</a:t>
            </a:r>
            <a:endParaRPr sz="1400" b="0" i="0" u="none" strike="noStrike" cap="none">
              <a:solidFill>
                <a:srgbClr val="000000"/>
              </a:solidFill>
              <a:latin typeface="Arial"/>
              <a:ea typeface="Arial"/>
              <a:cs typeface="Arial"/>
              <a:sym typeface="Arial"/>
            </a:endParaRPr>
          </a:p>
        </p:txBody>
      </p:sp>
      <p:sp>
        <p:nvSpPr>
          <p:cNvPr id="424" name="Google Shape;424;p33"/>
          <p:cNvSpPr txBox="1"/>
          <p:nvPr/>
        </p:nvSpPr>
        <p:spPr>
          <a:xfrm>
            <a:off x="189107" y="1393283"/>
            <a:ext cx="8763916"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Application for grants funded during the 2025-2026 Rotary year </a:t>
            </a:r>
            <a:r>
              <a:rPr lang="en-US" sz="2800" b="1" i="0" u="sng" strike="noStrike" cap="none">
                <a:solidFill>
                  <a:srgbClr val="585858"/>
                </a:solidFill>
                <a:latin typeface="Georgia"/>
                <a:ea typeface="Georgia"/>
                <a:cs typeface="Georgia"/>
                <a:sym typeface="Georgia"/>
              </a:rPr>
              <a:t>must be received by May 1, 2025 and must be in Word document format.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Applications reviewed by the District Grants Committee and the staff of The Rotary Foundation.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If approved, the clubs will receive a check for the amount of the grant (around August 1st). </a:t>
            </a:r>
            <a:endParaRPr sz="1400" b="0" i="0" u="none" strike="noStrike" cap="none">
              <a:solidFill>
                <a:srgbClr val="000000"/>
              </a:solidFill>
              <a:latin typeface="Arial"/>
              <a:ea typeface="Arial"/>
              <a:cs typeface="Arial"/>
              <a:sym typeface="Arial"/>
            </a:endParaRPr>
          </a:p>
        </p:txBody>
      </p:sp>
      <p:sp>
        <p:nvSpPr>
          <p:cNvPr id="425" name="Google Shape;425;p33"/>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32" name="Google Shape;432;p3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433" name="Google Shape;433;p34"/>
          <p:cNvSpPr txBox="1"/>
          <p:nvPr/>
        </p:nvSpPr>
        <p:spPr>
          <a:xfrm>
            <a:off x="189107" y="1393283"/>
            <a:ext cx="8763916"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Items that must accompany the application: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Signed copy of the Club Memorandum of Understanding (MOU)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Completed &amp; signed copy of Grants Management Compliance Questionnaire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Completed Transferring Custody of a Bank Account Form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Forms available at www.rotarydistrict6580.org under Foundation and then District Grants 2</a:t>
            </a:r>
            <a:r>
              <a:rPr lang="en-US" sz="2800">
                <a:solidFill>
                  <a:srgbClr val="585858"/>
                </a:solidFill>
                <a:latin typeface="Georgia"/>
                <a:ea typeface="Georgia"/>
                <a:cs typeface="Georgia"/>
                <a:sym typeface="Georgia"/>
              </a:rPr>
              <a:t>5</a:t>
            </a:r>
            <a:r>
              <a:rPr lang="en-US" sz="2800" b="0" i="0" u="none" strike="noStrike" cap="none">
                <a:solidFill>
                  <a:srgbClr val="585858"/>
                </a:solidFill>
                <a:latin typeface="Georgia"/>
                <a:ea typeface="Georgia"/>
                <a:cs typeface="Georgia"/>
                <a:sym typeface="Georgia"/>
              </a:rPr>
              <a:t>-2</a:t>
            </a:r>
            <a:r>
              <a:rPr lang="en-US" sz="2800">
                <a:solidFill>
                  <a:srgbClr val="585858"/>
                </a:solidFill>
                <a:latin typeface="Georgia"/>
                <a:ea typeface="Georgia"/>
                <a:cs typeface="Georgia"/>
                <a:sym typeface="Georgia"/>
              </a:rPr>
              <a:t>6</a:t>
            </a:r>
            <a:r>
              <a:rPr lang="en-US" sz="28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342900" marR="0" lvl="0" indent="-165100" algn="l" rtl="0">
              <a:lnSpc>
                <a:spcPct val="100000"/>
              </a:lnSpc>
              <a:spcBef>
                <a:spcPts val="560"/>
              </a:spcBef>
              <a:spcAft>
                <a:spcPts val="0"/>
              </a:spcAft>
              <a:buClr>
                <a:srgbClr val="585858"/>
              </a:buClr>
              <a:buSzPts val="2800"/>
              <a:buFont typeface="Arial"/>
              <a:buNone/>
            </a:pPr>
            <a:endParaRPr sz="2800" b="0" i="0" u="none" strike="noStrike" cap="none">
              <a:solidFill>
                <a:srgbClr val="585858"/>
              </a:solidFill>
              <a:latin typeface="Georgia"/>
              <a:ea typeface="Georgia"/>
              <a:cs typeface="Georgia"/>
              <a:sym typeface="Georgia"/>
            </a:endParaRPr>
          </a:p>
        </p:txBody>
      </p:sp>
      <p:sp>
        <p:nvSpPr>
          <p:cNvPr id="434" name="Google Shape;434;p34"/>
          <p:cNvSpPr txBox="1"/>
          <p:nvPr/>
        </p:nvSpPr>
        <p:spPr>
          <a:xfrm>
            <a:off x="8077200" y="6550223"/>
            <a:ext cx="10668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p:nvPr/>
        </p:nvSpPr>
        <p:spPr>
          <a:xfrm>
            <a:off x="342900" y="1518469"/>
            <a:ext cx="8610124"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District grants: dollar-for-dollar matching grant on the following basis: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1" i="0" u="sng" strike="noStrike" cap="none">
                <a:solidFill>
                  <a:srgbClr val="585858"/>
                </a:solidFill>
                <a:latin typeface="Georgia"/>
                <a:ea typeface="Georgia"/>
                <a:cs typeface="Georgia"/>
                <a:sym typeface="Georgia"/>
              </a:rPr>
              <a:t>Not less than $250 and no more than $3,000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Funds used for local community service and international projects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Projects completed within the Rotary year granted</a:t>
            </a:r>
            <a:endParaRPr sz="1400" b="0" i="0" u="none" strike="noStrike" cap="none">
              <a:solidFill>
                <a:srgbClr val="000000"/>
              </a:solidFill>
              <a:latin typeface="Arial"/>
              <a:ea typeface="Arial"/>
              <a:cs typeface="Arial"/>
              <a:sym typeface="Arial"/>
            </a:endParaRPr>
          </a:p>
        </p:txBody>
      </p:sp>
      <p:sp>
        <p:nvSpPr>
          <p:cNvPr id="441" name="Google Shape;441;p35"/>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DISTRICT GRANT RULES</a:t>
            </a:r>
            <a:endParaRPr sz="1400" b="0" i="0" u="none" strike="noStrike" cap="none">
              <a:solidFill>
                <a:srgbClr val="000000"/>
              </a:solidFill>
              <a:latin typeface="Arial"/>
              <a:ea typeface="Arial"/>
              <a:cs typeface="Arial"/>
              <a:sym typeface="Arial"/>
            </a:endParaRPr>
          </a:p>
        </p:txBody>
      </p:sp>
      <p:sp>
        <p:nvSpPr>
          <p:cNvPr id="442" name="Google Shape;442;p35"/>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6"/>
          <p:cNvSpPr txBox="1"/>
          <p:nvPr/>
        </p:nvSpPr>
        <p:spPr>
          <a:xfrm>
            <a:off x="342899" y="1371600"/>
            <a:ext cx="8610124"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Submit a Final Report within 30 days of the completion of the project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1" i="0" u="sng" strike="noStrike" cap="none">
                <a:solidFill>
                  <a:srgbClr val="585858"/>
                </a:solidFill>
                <a:latin typeface="Georgia"/>
                <a:ea typeface="Georgia"/>
                <a:cs typeface="Georgia"/>
                <a:sym typeface="Georgia"/>
              </a:rPr>
              <a:t>Deadline: March 31, 2026 </a:t>
            </a:r>
            <a:endParaRPr sz="2800" b="1" i="0" u="sng" strike="noStrike" cap="none">
              <a:solidFill>
                <a:srgbClr val="585858"/>
              </a:solidFill>
              <a:latin typeface="Georgia"/>
              <a:ea typeface="Georgia"/>
              <a:cs typeface="Georgia"/>
              <a:sym typeface="Georgia"/>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If the project is not completed by March 31st submit an </a:t>
            </a:r>
            <a:r>
              <a:rPr lang="en-US" sz="2800" b="1" i="0" u="none" strike="noStrike" cap="none">
                <a:solidFill>
                  <a:srgbClr val="585858"/>
                </a:solidFill>
                <a:latin typeface="Georgia"/>
                <a:ea typeface="Georgia"/>
                <a:cs typeface="Georgia"/>
                <a:sym typeface="Georgia"/>
              </a:rPr>
              <a:t>interim report by March 31st on the District Grant Report </a:t>
            </a:r>
            <a:r>
              <a:rPr lang="en-US" sz="2800" b="0" i="0" u="none" strike="noStrike" cap="none">
                <a:solidFill>
                  <a:srgbClr val="585858"/>
                </a:solidFill>
                <a:latin typeface="Georgia"/>
                <a:ea typeface="Georgia"/>
                <a:cs typeface="Georgia"/>
                <a:sym typeface="Georgia"/>
              </a:rPr>
              <a:t>covering the following: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-all activity to date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-detailing any delays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-assurance of the completion of the project before August 31st </a:t>
            </a:r>
            <a:endParaRPr sz="1400" b="0" i="0" u="none" strike="noStrike" cap="none">
              <a:solidFill>
                <a:srgbClr val="000000"/>
              </a:solidFill>
              <a:latin typeface="Arial"/>
              <a:ea typeface="Arial"/>
              <a:cs typeface="Arial"/>
              <a:sym typeface="Arial"/>
            </a:endParaRPr>
          </a:p>
        </p:txBody>
      </p:sp>
      <p:sp>
        <p:nvSpPr>
          <p:cNvPr id="449" name="Google Shape;449;p3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DISTRICT GRANT RULES</a:t>
            </a:r>
            <a:endParaRPr sz="1400" b="0" i="0" u="none" strike="noStrike" cap="none">
              <a:solidFill>
                <a:srgbClr val="000000"/>
              </a:solidFill>
              <a:latin typeface="Arial"/>
              <a:ea typeface="Arial"/>
              <a:cs typeface="Arial"/>
              <a:sym typeface="Arial"/>
            </a:endParaRPr>
          </a:p>
        </p:txBody>
      </p:sp>
      <p:sp>
        <p:nvSpPr>
          <p:cNvPr id="450" name="Google Shape;450;p3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700"/>
              <a:buFont typeface="Arial"/>
              <a:buNone/>
            </a:pPr>
            <a:r>
              <a:rPr lang="en-US" sz="2800" b="0" i="0" u="none" strike="noStrike" cap="none">
                <a:solidFill>
                  <a:srgbClr val="585858"/>
                </a:solidFill>
                <a:latin typeface="Georgia"/>
                <a:ea typeface="Georgia"/>
                <a:cs typeface="Georgia"/>
                <a:sym typeface="Georgia"/>
              </a:rPr>
              <a:t>The use of District Grant funds must:</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60"/>
              </a:spcBef>
              <a:spcAft>
                <a:spcPts val="0"/>
              </a:spcAft>
              <a:buClr>
                <a:srgbClr val="585858"/>
              </a:buClr>
              <a:buSzPts val="2300"/>
              <a:buFont typeface="Calibri"/>
              <a:buAutoNum type="alphaUcPeriod"/>
            </a:pPr>
            <a:r>
              <a:rPr lang="en-US" sz="2300" b="0" i="0" u="none" strike="noStrike" cap="none">
                <a:solidFill>
                  <a:srgbClr val="585858"/>
                </a:solidFill>
                <a:latin typeface="Georgia"/>
                <a:ea typeface="Georgia"/>
                <a:cs typeface="Georgia"/>
                <a:sym typeface="Georgia"/>
              </a:rPr>
              <a:t>Promote participation of  Rotarians in the implementation of the project</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60"/>
              </a:spcBef>
              <a:spcAft>
                <a:spcPts val="0"/>
              </a:spcAft>
              <a:buClr>
                <a:srgbClr val="585858"/>
              </a:buClr>
              <a:buSzPts val="2300"/>
              <a:buFont typeface="Calibri"/>
              <a:buAutoNum type="alphaUcPeriod"/>
            </a:pPr>
            <a:r>
              <a:rPr lang="en-US" sz="2300" b="0" i="0" u="none" strike="noStrike" cap="none">
                <a:solidFill>
                  <a:srgbClr val="585858"/>
                </a:solidFill>
                <a:latin typeface="Georgia"/>
                <a:ea typeface="Georgia"/>
                <a:cs typeface="Georgia"/>
                <a:sym typeface="Georgia"/>
              </a:rPr>
              <a:t>Not involve the establishment of a permanent foundation, trust, or permanent interest-bearing account</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60"/>
              </a:spcBef>
              <a:spcAft>
                <a:spcPts val="0"/>
              </a:spcAft>
              <a:buClr>
                <a:srgbClr val="585858"/>
              </a:buClr>
              <a:buSzPts val="2300"/>
              <a:buFont typeface="Calibri"/>
              <a:buAutoNum type="alphaUcPeriod"/>
            </a:pPr>
            <a:r>
              <a:rPr lang="en-US" sz="2300" b="0" i="0" u="none" strike="noStrike" cap="none">
                <a:solidFill>
                  <a:srgbClr val="585858"/>
                </a:solidFill>
                <a:latin typeface="Georgia"/>
                <a:ea typeface="Georgia"/>
                <a:cs typeface="Georgia"/>
                <a:sym typeface="Georgia"/>
              </a:rPr>
              <a:t>Not directly benefit a Rotarian; an employee of a club district or other Rotary entity, or others connect to Rotary through any family connection </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80"/>
              </a:spcBef>
              <a:spcAft>
                <a:spcPts val="0"/>
              </a:spcAft>
              <a:buClr>
                <a:srgbClr val="585858"/>
              </a:buClr>
              <a:buSzPts val="2400"/>
              <a:buFont typeface="Calibri"/>
              <a:buAutoNum type="alphaUcPeriod"/>
            </a:pPr>
            <a:r>
              <a:rPr lang="en-US" sz="2400" b="0" i="0" u="none" strike="noStrike" cap="none">
                <a:solidFill>
                  <a:srgbClr val="585858"/>
                </a:solidFill>
                <a:latin typeface="Georgia"/>
                <a:ea typeface="Georgia"/>
                <a:cs typeface="Georgia"/>
                <a:sym typeface="Georgia"/>
              </a:rPr>
              <a:t>Not to be used to reimburse clubs/districts for projects already undertaken and in progress, or completed  </a:t>
            </a:r>
            <a:endParaRPr sz="2400" b="0" i="0" u="none" strike="noStrike" cap="none">
              <a:solidFill>
                <a:srgbClr val="585858"/>
              </a:solidFill>
              <a:latin typeface="Georgia"/>
              <a:ea typeface="Georgia"/>
              <a:cs typeface="Georgia"/>
              <a:sym typeface="Georgia"/>
            </a:endParaRPr>
          </a:p>
          <a:p>
            <a:pPr marL="393700" marR="0" lvl="1" indent="0" algn="l" rtl="0">
              <a:lnSpc>
                <a:spcPct val="100000"/>
              </a:lnSpc>
              <a:spcBef>
                <a:spcPts val="480"/>
              </a:spcBef>
              <a:spcAft>
                <a:spcPts val="0"/>
              </a:spcAft>
              <a:buClr>
                <a:srgbClr val="585858"/>
              </a:buClr>
              <a:buSzPts val="2400"/>
              <a:buFont typeface="Georgia"/>
              <a:buNone/>
            </a:pPr>
            <a:r>
              <a:rPr lang="en-US" sz="2400" b="0" i="0" u="none" strike="noStrike" cap="none">
                <a:solidFill>
                  <a:srgbClr val="585858"/>
                </a:solidFill>
                <a:latin typeface="Georgia"/>
                <a:ea typeface="Georgia"/>
                <a:cs typeface="Georgia"/>
                <a:sym typeface="Georgia"/>
              </a:rPr>
              <a:t>E.   Not be used to fundraise for match or to pay for staff</a:t>
            </a:r>
            <a:endParaRPr sz="2400" b="0" i="0" u="none" strike="noStrike" cap="none">
              <a:solidFill>
                <a:srgbClr val="585858"/>
              </a:solidFill>
              <a:latin typeface="Georgia"/>
              <a:ea typeface="Georgia"/>
              <a:cs typeface="Georgia"/>
              <a:sym typeface="Georgia"/>
            </a:endParaRPr>
          </a:p>
          <a:p>
            <a:pPr marL="914400" marR="0" lvl="1" indent="-374650" algn="l" rtl="0">
              <a:lnSpc>
                <a:spcPct val="100000"/>
              </a:lnSpc>
              <a:spcBef>
                <a:spcPts val="460"/>
              </a:spcBef>
              <a:spcAft>
                <a:spcPts val="0"/>
              </a:spcAft>
              <a:buClr>
                <a:schemeClr val="dk1"/>
              </a:buClr>
              <a:buSzPts val="2300"/>
              <a:buFont typeface="Calibri"/>
              <a:buNone/>
            </a:pPr>
            <a:endParaRPr sz="2300" b="0" i="0" u="none" strike="noStrike" cap="none">
              <a:solidFill>
                <a:srgbClr val="585858"/>
              </a:solidFill>
              <a:latin typeface="Georgia"/>
              <a:ea typeface="Georgia"/>
              <a:cs typeface="Georgia"/>
              <a:sym typeface="Georgia"/>
            </a:endParaRPr>
          </a:p>
        </p:txBody>
      </p:sp>
      <p:sp>
        <p:nvSpPr>
          <p:cNvPr id="457" name="Google Shape;457;p3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DISTRICT GRANT RULES</a:t>
            </a:r>
            <a:endParaRPr sz="1400" b="0" i="0" u="none" strike="noStrike" cap="none">
              <a:solidFill>
                <a:srgbClr val="000000"/>
              </a:solidFill>
              <a:latin typeface="Arial"/>
              <a:ea typeface="Arial"/>
              <a:cs typeface="Arial"/>
              <a:sym typeface="Arial"/>
            </a:endParaRPr>
          </a:p>
        </p:txBody>
      </p:sp>
      <p:sp>
        <p:nvSpPr>
          <p:cNvPr id="458" name="Google Shape;458;p3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8"/>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Have your President &amp; President-elect signed and included a Memorandum of Understanding (MOU) ?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Have you included the Grants Management Compliance questionnaire?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Have you completed the Transferring Custody of a Bank Account Form AND the copy of the Grants Bank Statement showing the club’s portion of the funds on deposit? (Not required for grant awards of $1000 or less.)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Did two members of your club participate in the webinar on grants management seminar this year? Names: ________________________, _________________________                 ___No  ___ Yes</a:t>
            </a:r>
            <a:endParaRPr sz="1400" b="0" i="0" u="none" strike="noStrike" cap="none">
              <a:solidFill>
                <a:srgbClr val="000000"/>
              </a:solidFill>
              <a:latin typeface="Arial"/>
              <a:ea typeface="Arial"/>
              <a:cs typeface="Arial"/>
              <a:sym typeface="Arial"/>
            </a:endParaRPr>
          </a:p>
        </p:txBody>
      </p:sp>
      <p:sp>
        <p:nvSpPr>
          <p:cNvPr id="465" name="Google Shape;465;p3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ELIGIBILITY CHECKLIST</a:t>
            </a:r>
            <a:endParaRPr sz="1400" b="0" i="0" u="none" strike="noStrike" cap="none">
              <a:solidFill>
                <a:srgbClr val="000000"/>
              </a:solidFill>
              <a:latin typeface="Arial"/>
              <a:ea typeface="Arial"/>
              <a:cs typeface="Arial"/>
              <a:sym typeface="Arial"/>
            </a:endParaRPr>
          </a:p>
        </p:txBody>
      </p:sp>
      <p:sp>
        <p:nvSpPr>
          <p:cNvPr id="466" name="Google Shape;466;p3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9"/>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recorded an Annual Fund giving goal for your club on Rotary Club Central on the RI website? www.rotary.org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notified the Governor-elect of the name of your Club Foundation Chair?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paid all your District &amp; RI dues that are currently due and payable?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received any Global or Community Grants for which you have not filed final reports?				___Yes  ___No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 If yes, is your club current with all interim reporting 			     requirements?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9"/>
            </a:pPr>
            <a:r>
              <a:rPr lang="en-US" sz="2000" b="0" i="0" u="none" strike="noStrike" cap="none">
                <a:solidFill>
                  <a:srgbClr val="585858"/>
                </a:solidFill>
                <a:latin typeface="Georgia"/>
                <a:ea typeface="Georgia"/>
                <a:cs typeface="Georgia"/>
                <a:sym typeface="Georgia"/>
              </a:rPr>
              <a:t>Is the project new to your club?      		             ___No  ___ Yes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
        <p:nvSpPr>
          <p:cNvPr id="473" name="Google Shape;473;p3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ELIGIBILITY CHECKLIST</a:t>
            </a:r>
            <a:endParaRPr sz="1400" b="0" i="0" u="none" strike="noStrike" cap="none">
              <a:solidFill>
                <a:srgbClr val="000000"/>
              </a:solidFill>
              <a:latin typeface="Arial"/>
              <a:ea typeface="Arial"/>
              <a:cs typeface="Arial"/>
              <a:sym typeface="Arial"/>
            </a:endParaRPr>
          </a:p>
        </p:txBody>
      </p:sp>
      <p:sp>
        <p:nvSpPr>
          <p:cNvPr id="474" name="Google Shape;474;p39"/>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p:nvPr/>
        </p:nvSpPr>
        <p:spPr>
          <a:xfrm>
            <a:off x="133350" y="914400"/>
            <a:ext cx="8877299"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Clark County		</a:t>
            </a:r>
            <a:r>
              <a:rPr lang="en-US" sz="2400" b="0" i="0" u="none" strike="noStrike" cap="none">
                <a:solidFill>
                  <a:srgbClr val="000000"/>
                </a:solidFill>
                <a:latin typeface="Calibri"/>
                <a:ea typeface="Calibri"/>
                <a:cs typeface="Calibri"/>
                <a:sym typeface="Calibri"/>
              </a:rPr>
              <a:t>Provided supplies for YouthLink for tutoring 				students in need as identified by teachers and parents. </a:t>
            </a:r>
            <a:r>
              <a:rPr lang="en-US" sz="2400" b="1" i="0" u="none" strike="noStrike" cap="none">
                <a:solidFill>
                  <a:srgbClr val="000000"/>
                </a:solidFill>
                <a:latin typeface="Calibri"/>
                <a:ea typeface="Calibri"/>
                <a:cs typeface="Calibri"/>
                <a:sym typeface="Calibri"/>
              </a:rPr>
              <a:t>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endParaRPr sz="8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Columbus		</a:t>
            </a:r>
            <a:r>
              <a:rPr lang="en-US" sz="2400" b="0" i="0" u="none" strike="noStrike" cap="none">
                <a:solidFill>
                  <a:srgbClr val="000000"/>
                </a:solidFill>
                <a:latin typeface="Calibri"/>
                <a:ea typeface="Calibri"/>
                <a:cs typeface="Calibri"/>
                <a:sym typeface="Calibri"/>
              </a:rPr>
              <a:t>Replaced aging cash registers and provide job 			training skills for individuals that are 	unemployed.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endParaRPr sz="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Dubois County 	</a:t>
            </a:r>
            <a:r>
              <a:rPr lang="en-US" sz="2400" b="0" i="0" u="none" strike="noStrike" cap="none">
                <a:solidFill>
                  <a:srgbClr val="000000"/>
                </a:solidFill>
                <a:latin typeface="Calibri"/>
                <a:ea typeface="Calibri"/>
                <a:cs typeface="Calibri"/>
                <a:sym typeface="Calibri"/>
              </a:rPr>
              <a:t>Provided training and certifications to the 				Latino community to help remove barriers of access to community life.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Franklin		</a:t>
            </a:r>
            <a:r>
              <a:rPr lang="en-US" sz="2400" b="0" i="0" u="none" strike="noStrike" cap="none">
                <a:solidFill>
                  <a:srgbClr val="000000"/>
                </a:solidFill>
                <a:latin typeface="Calibri"/>
                <a:ea typeface="Calibri"/>
                <a:cs typeface="Calibri"/>
                <a:sym typeface="Calibri"/>
              </a:rPr>
              <a:t>Funded equipment and instructor for a dance 			program for people with Downs Syndrome.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Greensburg		</a:t>
            </a:r>
            <a:r>
              <a:rPr lang="en-US" sz="2400" b="0" i="0" u="none" strike="noStrike" cap="none">
                <a:solidFill>
                  <a:srgbClr val="000000"/>
                </a:solidFill>
                <a:latin typeface="Calibri"/>
                <a:ea typeface="Calibri"/>
                <a:cs typeface="Calibri"/>
                <a:sym typeface="Calibri"/>
              </a:rPr>
              <a:t>Provided hunger relief through food boxes to 			families with food insecurity. 				</a:t>
            </a:r>
            <a:endParaRPr sz="1400" b="0" i="0" u="none" strike="noStrike" cap="none">
              <a:solidFill>
                <a:srgbClr val="000000"/>
              </a:solidFill>
              <a:latin typeface="Calibri"/>
              <a:ea typeface="Calibri"/>
              <a:cs typeface="Calibri"/>
              <a:sym typeface="Calibri"/>
            </a:endParaRPr>
          </a:p>
        </p:txBody>
      </p:sp>
      <p:sp>
        <p:nvSpPr>
          <p:cNvPr id="170" name="Google Shape;170;p4"/>
          <p:cNvSpPr txBox="1"/>
          <p:nvPr/>
        </p:nvSpPr>
        <p:spPr>
          <a:xfrm>
            <a:off x="514350" y="152400"/>
            <a:ext cx="838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17 District Grants Awarded Cont’d.</a:t>
            </a:r>
            <a:endParaRPr sz="1400" b="0" i="0" u="none" strike="noStrike" cap="none">
              <a:solidFill>
                <a:srgbClr val="000000"/>
              </a:solidFill>
              <a:latin typeface="Arial"/>
              <a:ea typeface="Arial"/>
              <a:cs typeface="Arial"/>
              <a:sym typeface="Arial"/>
            </a:endParaRPr>
          </a:p>
        </p:txBody>
      </p:sp>
      <p:pic>
        <p:nvPicPr>
          <p:cNvPr id="171" name="Google Shape;171;p4"/>
          <p:cNvPicPr preferRelativeResize="0"/>
          <p:nvPr/>
        </p:nvPicPr>
        <p:blipFill>
          <a:blip r:embed="rId3">
            <a:alphaModFix/>
          </a:blip>
          <a:stretch>
            <a:fillRect/>
          </a:stretch>
        </p:blipFill>
        <p:spPr>
          <a:xfrm>
            <a:off x="133350" y="6177339"/>
            <a:ext cx="2788920" cy="64287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0"/>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Will your club be matching the amount requested?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Is the project free of any conflict of interest or the appearance of such? (See page 2 Rules and Regulations.)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Would your club still complete the grant if they do not get the full amount?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And finally, have you signed this application?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Are you current with your federal and state tax filing?_ __No  __    Yes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1" i="0" u="sng" strike="noStrike" cap="none">
                <a:solidFill>
                  <a:srgbClr val="585858"/>
                </a:solidFill>
                <a:latin typeface="Georgia"/>
                <a:ea typeface="Georgia"/>
                <a:cs typeface="Georgia"/>
                <a:sym typeface="Georgia"/>
              </a:rPr>
              <a:t>If any of your responses are NOT in the RIGHT HAND COLUMN, please stop and contact the District Grants Committee.</a:t>
            </a:r>
            <a:endParaRPr sz="1400" b="0" i="0" u="none" strike="noStrike" cap="none">
              <a:solidFill>
                <a:srgbClr val="000000"/>
              </a:solidFill>
              <a:latin typeface="Arial"/>
              <a:ea typeface="Arial"/>
              <a:cs typeface="Arial"/>
              <a:sym typeface="Arial"/>
            </a:endParaRPr>
          </a:p>
        </p:txBody>
      </p:sp>
      <p:sp>
        <p:nvSpPr>
          <p:cNvPr id="481" name="Google Shape;481;p40"/>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ELIGIBILITY CHECKLIST</a:t>
            </a:r>
            <a:endParaRPr sz="1400" b="0" i="0" u="none" strike="noStrike" cap="none">
              <a:solidFill>
                <a:srgbClr val="000000"/>
              </a:solidFill>
              <a:latin typeface="Arial"/>
              <a:ea typeface="Arial"/>
              <a:cs typeface="Arial"/>
              <a:sym typeface="Arial"/>
            </a:endParaRPr>
          </a:p>
        </p:txBody>
      </p:sp>
      <p:sp>
        <p:nvSpPr>
          <p:cNvPr id="482" name="Google Shape;482;p40"/>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1"/>
          <p:cNvSpPr txBox="1"/>
          <p:nvPr/>
        </p:nvSpPr>
        <p:spPr>
          <a:xfrm>
            <a:off x="865679" y="1524000"/>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89" name="Google Shape;489;p4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pic>
        <p:nvPicPr>
          <p:cNvPr id="490" name="Google Shape;490;p41"/>
          <p:cNvPicPr preferRelativeResize="0"/>
          <p:nvPr/>
        </p:nvPicPr>
        <p:blipFill rotWithShape="1">
          <a:blip r:embed="rId3">
            <a:alphaModFix/>
          </a:blip>
          <a:srcRect l="1155" r="1"/>
          <a:stretch/>
        </p:blipFill>
        <p:spPr>
          <a:xfrm>
            <a:off x="2514600" y="1371600"/>
            <a:ext cx="6514623" cy="5106254"/>
          </a:xfrm>
          <a:prstGeom prst="rect">
            <a:avLst/>
          </a:prstGeom>
          <a:noFill/>
          <a:ln>
            <a:noFill/>
          </a:ln>
        </p:spPr>
      </p:pic>
      <p:sp>
        <p:nvSpPr>
          <p:cNvPr id="491" name="Google Shape;491;p4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2"/>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98" name="Google Shape;498;p42"/>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499" name="Google Shape;499;p42"/>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Briefly describe the project, its location, and its goals and activities and how it will be sustained.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Describe how the project will benefit the community and/or improve the lives of the less fortunate, who will benefit by the completion of the project, and </a:t>
            </a:r>
            <a:r>
              <a:rPr lang="en-US" sz="2000" b="1" i="0" u="sng" strike="noStrike" cap="none">
                <a:solidFill>
                  <a:srgbClr val="585858"/>
                </a:solidFill>
                <a:latin typeface="Georgia"/>
                <a:ea typeface="Georgia"/>
                <a:cs typeface="Georgia"/>
                <a:sym typeface="Georgia"/>
              </a:rPr>
              <a:t>how many people in the community will benefit</a:t>
            </a: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Describe the </a:t>
            </a:r>
            <a:r>
              <a:rPr lang="en-US" sz="2000" b="1" i="0" u="sng" strike="noStrike" cap="none">
                <a:solidFill>
                  <a:srgbClr val="585858"/>
                </a:solidFill>
                <a:latin typeface="Georgia"/>
                <a:ea typeface="Georgia"/>
                <a:cs typeface="Georgia"/>
                <a:sym typeface="Georgia"/>
              </a:rPr>
              <a:t>nonfinancial participation by Rotarians </a:t>
            </a:r>
            <a:r>
              <a:rPr lang="en-US" sz="2000" b="0" i="0" u="none" strike="noStrike" cap="none">
                <a:solidFill>
                  <a:srgbClr val="585858"/>
                </a:solidFill>
                <a:latin typeface="Georgia"/>
                <a:ea typeface="Georgia"/>
                <a:cs typeface="Georgia"/>
                <a:sym typeface="Georgia"/>
              </a:rPr>
              <a:t>in the project (i.e., How many Rotarians will be involved and how they will be involved).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How will the general public know this is a Rotary-sponsored project; i.e. how will it be promoted and publicized?  Please provide details, e.g., publicity in a newspaper or display of the Rotary wheel. </a:t>
            </a:r>
            <a:endParaRPr sz="1400" b="0" i="0" u="none" strike="noStrike" cap="none">
              <a:solidFill>
                <a:srgbClr val="000000"/>
              </a:solidFill>
              <a:latin typeface="Arial"/>
              <a:ea typeface="Arial"/>
              <a:cs typeface="Arial"/>
              <a:sym typeface="Arial"/>
            </a:endParaRPr>
          </a:p>
        </p:txBody>
      </p:sp>
      <p:sp>
        <p:nvSpPr>
          <p:cNvPr id="500" name="Google Shape;500;p42"/>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3"/>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07" name="Google Shape;507;p43"/>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08" name="Google Shape;508;p43"/>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Cooperating Organizations – </a:t>
            </a:r>
            <a:r>
              <a:rPr lang="en-US" sz="2000" b="1" i="0" u="sng" strike="noStrike" cap="none">
                <a:solidFill>
                  <a:srgbClr val="585858"/>
                </a:solidFill>
                <a:latin typeface="Georgia"/>
                <a:ea typeface="Georgia"/>
                <a:cs typeface="Georgia"/>
                <a:sym typeface="Georgia"/>
              </a:rPr>
              <a:t>If the project involves a cooperating organization</a:t>
            </a:r>
            <a:r>
              <a:rPr lang="en-US" sz="2000" b="0" i="0" u="none" strike="noStrike" cap="none">
                <a:solidFill>
                  <a:srgbClr val="585858"/>
                </a:solidFill>
                <a:latin typeface="Georgia"/>
                <a:ea typeface="Georgia"/>
                <a:cs typeface="Georgia"/>
                <a:sym typeface="Georgia"/>
              </a:rPr>
              <a:t>, please provide the name of the organization below and attach a </a:t>
            </a:r>
            <a:r>
              <a:rPr lang="en-US" sz="2000" b="1" i="0" u="none" strike="noStrike" cap="none">
                <a:solidFill>
                  <a:srgbClr val="585858"/>
                </a:solidFill>
                <a:latin typeface="Georgia"/>
                <a:ea typeface="Georgia"/>
                <a:cs typeface="Georgia"/>
                <a:sym typeface="Georgia"/>
              </a:rPr>
              <a:t>letter of participation </a:t>
            </a:r>
            <a:r>
              <a:rPr lang="en-US" sz="2000" b="0" i="0" u="none" strike="noStrike" cap="none">
                <a:solidFill>
                  <a:srgbClr val="585858"/>
                </a:solidFill>
                <a:latin typeface="Georgia"/>
                <a:ea typeface="Georgia"/>
                <a:cs typeface="Georgia"/>
                <a:sym typeface="Georgia"/>
              </a:rPr>
              <a:t>from that organization that specifically states its responsibilities and how Rotarians will interact with the organization in the project. By signing this application, the Rotarian sponsors endorse the organization as reputable, responsible, registered with the project community, and acting within the laws of the United States.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Name(s) of Cooperating Organization(s) and Contact Person</a:t>
            </a:r>
            <a:endParaRPr sz="1400" b="0" i="0" u="none" strike="noStrike" cap="none">
              <a:solidFill>
                <a:srgbClr val="000000"/>
              </a:solidFill>
              <a:latin typeface="Arial"/>
              <a:ea typeface="Arial"/>
              <a:cs typeface="Arial"/>
              <a:sym typeface="Arial"/>
            </a:endParaRPr>
          </a:p>
        </p:txBody>
      </p:sp>
      <p:sp>
        <p:nvSpPr>
          <p:cNvPr id="509" name="Google Shape;509;p43"/>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4"/>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16" name="Google Shape;516;p4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17" name="Google Shape;517;p44"/>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6.  Identify the primary area of focus aligned with RI: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Peace and Conflict Resolution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Water and Sanitation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Basic Education and Literacy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Disease Prevention and Treatment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Maternal and Child Health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Economic and Community Development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Environmental                                               ___</a:t>
            </a: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Other (explain)_____________________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457200" marR="0" lvl="0" indent="-457200" algn="l" rtl="0">
              <a:lnSpc>
                <a:spcPct val="100000"/>
              </a:lnSpc>
              <a:spcBef>
                <a:spcPts val="400"/>
              </a:spcBef>
              <a:spcAft>
                <a:spcPts val="0"/>
              </a:spcAft>
              <a:buClr>
                <a:srgbClr val="585858"/>
              </a:buClr>
              <a:buSzPts val="2000"/>
              <a:buFont typeface="Arial"/>
              <a:buAutoNum type="arabicPeriod" startAt="7"/>
            </a:pPr>
            <a:r>
              <a:rPr lang="en-US" sz="2000" b="0" i="0" u="none" strike="noStrike" cap="none">
                <a:solidFill>
                  <a:srgbClr val="585858"/>
                </a:solidFill>
                <a:latin typeface="Georgia"/>
                <a:ea typeface="Georgia"/>
                <a:cs typeface="Georgia"/>
                <a:sym typeface="Georgia"/>
              </a:rPr>
              <a:t>Project Duration:  Projected Project start date: ___________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Projected end date: ___________</a:t>
            </a:r>
            <a:endParaRPr sz="1400" b="0" i="0" u="none" strike="noStrike" cap="none">
              <a:solidFill>
                <a:srgbClr val="000000"/>
              </a:solidFill>
              <a:latin typeface="Arial"/>
              <a:ea typeface="Arial"/>
              <a:cs typeface="Arial"/>
              <a:sym typeface="Arial"/>
            </a:endParaRPr>
          </a:p>
        </p:txBody>
      </p:sp>
      <p:sp>
        <p:nvSpPr>
          <p:cNvPr id="518" name="Google Shape;518;p4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6"/>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25" name="Google Shape;525;p4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26" name="Google Shape;526;p46"/>
          <p:cNvSpPr txBox="1"/>
          <p:nvPr/>
        </p:nvSpPr>
        <p:spPr>
          <a:xfrm>
            <a:off x="342900" y="1338854"/>
            <a:ext cx="8610124" cy="979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9. Enter Budget Information: Income Sources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graphicFrame>
        <p:nvGraphicFramePr>
          <p:cNvPr id="527" name="Google Shape;527;p46"/>
          <p:cNvGraphicFramePr/>
          <p:nvPr/>
        </p:nvGraphicFramePr>
        <p:xfrm>
          <a:off x="674702" y="2318655"/>
          <a:ext cx="3000000" cy="3000000"/>
        </p:xfrm>
        <a:graphic>
          <a:graphicData uri="http://schemas.openxmlformats.org/drawingml/2006/table">
            <a:tbl>
              <a:tblPr>
                <a:noFill/>
                <a:tableStyleId>{7168E848-ECE3-4533-9B8B-9A2204E4B82C}</a:tableStyleId>
              </a:tblPr>
              <a:tblGrid>
                <a:gridCol w="6113900">
                  <a:extLst>
                    <a:ext uri="{9D8B030D-6E8A-4147-A177-3AD203B41FA5}">
                      <a16:colId xmlns:a16="http://schemas.microsoft.com/office/drawing/2014/main" val="20000"/>
                    </a:ext>
                  </a:extLst>
                </a:gridCol>
                <a:gridCol w="1702250">
                  <a:extLst>
                    <a:ext uri="{9D8B030D-6E8A-4147-A177-3AD203B41FA5}">
                      <a16:colId xmlns:a16="http://schemas.microsoft.com/office/drawing/2014/main" val="20001"/>
                    </a:ext>
                  </a:extLst>
                </a:gridCol>
              </a:tblGrid>
              <a:tr h="240000">
                <a:tc>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Sources of Income</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Amount</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4475">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Amount of District Grant Funds Requested:</a:t>
                      </a:r>
                      <a:endParaRPr sz="1400" u="none" strike="noStrike" cap="none"/>
                    </a:p>
                    <a:p>
                      <a:pPr marL="0" marR="0" lvl="0" indent="0" algn="l" rtl="0">
                        <a:lnSpc>
                          <a:spcPct val="100000"/>
                        </a:lnSpc>
                        <a:spcBef>
                          <a:spcPts val="0"/>
                        </a:spcBef>
                        <a:spcAft>
                          <a:spcPts val="0"/>
                        </a:spcAft>
                        <a:buClr>
                          <a:srgbClr val="000000"/>
                        </a:buClr>
                        <a:buSzPts val="250"/>
                        <a:buFont typeface="Arial"/>
                        <a:buNone/>
                      </a:pPr>
                      <a:r>
                        <a:rPr lang="en-US" sz="1100" b="0" i="0" u="none" strike="noStrike" cap="none">
                          <a:solidFill>
                            <a:schemeClr val="dk1"/>
                          </a:solidFill>
                          <a:latin typeface="Arial"/>
                          <a:ea typeface="Arial"/>
                          <a:cs typeface="Arial"/>
                          <a:sym typeface="Arial"/>
                        </a:rPr>
                        <a:t>(Funds must be matched by the club. Show these matching funds as income) </a:t>
                      </a:r>
                      <a:endParaRPr sz="1100" b="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455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Club matching funds: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Other Funding Sources (please specify): </a:t>
                      </a:r>
                      <a:r>
                        <a:rPr lang="en-US" sz="1400" b="0" i="1" u="none" strike="noStrike" cap="none">
                          <a:solidFill>
                            <a:schemeClr val="dk1"/>
                          </a:solidFill>
                          <a:latin typeface="Arial"/>
                          <a:ea typeface="Arial"/>
                          <a:cs typeface="Arial"/>
                          <a:sym typeface="Arial"/>
                        </a:rPr>
                        <a:t>(</a:t>
                      </a:r>
                      <a:r>
                        <a:rPr lang="en-US" sz="1100" b="0" i="1" u="none" strike="noStrike" cap="none">
                          <a:solidFill>
                            <a:schemeClr val="dk1"/>
                          </a:solidFill>
                          <a:latin typeface="Arial"/>
                          <a:ea typeface="Arial"/>
                          <a:cs typeface="Arial"/>
                          <a:sym typeface="Arial"/>
                        </a:rPr>
                        <a:t>If total project is larger than the Rotary Club and District funds please include the total funds involved in the project if known.)</a:t>
                      </a:r>
                      <a:endParaRPr sz="11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20000">
                <a:tc>
                  <a:txBody>
                    <a:bodyPr/>
                    <a:lstStyle/>
                    <a:p>
                      <a:pPr marL="0" marR="0" lvl="0" indent="0" algn="r" rtl="0">
                        <a:lnSpc>
                          <a:spcPct val="100000"/>
                        </a:lnSpc>
                        <a:spcBef>
                          <a:spcPts val="0"/>
                        </a:spcBef>
                        <a:spcAft>
                          <a:spcPts val="0"/>
                        </a:spcAft>
                        <a:buClr>
                          <a:srgbClr val="000000"/>
                        </a:buClr>
                        <a:buSzPts val="250"/>
                        <a:buFont typeface="Arial"/>
                        <a:buNone/>
                      </a:pPr>
                      <a:r>
                        <a:rPr lang="en-US" sz="1000" b="1" u="none" strike="noStrike" cap="none">
                          <a:latin typeface="Arial"/>
                          <a:ea typeface="Arial"/>
                          <a:cs typeface="Arial"/>
                          <a:sym typeface="Arial"/>
                        </a:rPr>
                        <a:t>Total Budgeted Income: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28" name="Google Shape;528;p4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7"/>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35" name="Google Shape;535;p4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36" name="Google Shape;536;p47"/>
          <p:cNvSpPr txBox="1"/>
          <p:nvPr/>
        </p:nvSpPr>
        <p:spPr>
          <a:xfrm>
            <a:off x="342900" y="1338854"/>
            <a:ext cx="8610000" cy="9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Georgia"/>
              <a:buNone/>
            </a:pPr>
            <a:r>
              <a:rPr lang="en-US" sz="2000" b="0" i="0" u="none" strike="noStrike" cap="none">
                <a:solidFill>
                  <a:srgbClr val="585858"/>
                </a:solidFill>
                <a:latin typeface="Georgia"/>
                <a:ea typeface="Georgia"/>
                <a:cs typeface="Georgia"/>
                <a:sym typeface="Georgia"/>
              </a:rPr>
              <a:t>     </a:t>
            </a:r>
            <a:r>
              <a:rPr lang="en-US" sz="1400" b="1" i="1" u="none" strike="noStrike" cap="none">
                <a:solidFill>
                  <a:srgbClr val="000000"/>
                </a:solidFill>
                <a:latin typeface="Arial"/>
                <a:ea typeface="Arial"/>
                <a:cs typeface="Arial"/>
                <a:sym typeface="Arial"/>
              </a:rPr>
              <a:t>PROJECT EXPENSES: REQUIRED</a:t>
            </a:r>
            <a:r>
              <a:rPr lang="en-US" sz="1400" b="0" i="0" u="none" strike="noStrike" cap="none">
                <a:solidFill>
                  <a:srgbClr val="000000"/>
                </a:solidFill>
                <a:latin typeface="Arial"/>
                <a:ea typeface="Arial"/>
                <a:cs typeface="Arial"/>
                <a:sym typeface="Arial"/>
              </a:rPr>
              <a:t> (please attach an additional sheet if you need more space):</a:t>
            </a: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graphicFrame>
        <p:nvGraphicFramePr>
          <p:cNvPr id="537" name="Google Shape;537;p47"/>
          <p:cNvGraphicFramePr/>
          <p:nvPr/>
        </p:nvGraphicFramePr>
        <p:xfrm>
          <a:off x="832757" y="2180543"/>
          <a:ext cx="3000000" cy="3000000"/>
        </p:xfrm>
        <a:graphic>
          <a:graphicData uri="http://schemas.openxmlformats.org/drawingml/2006/table">
            <a:tbl>
              <a:tblPr>
                <a:noFill/>
                <a:tableStyleId>{7168E848-ECE3-4533-9B8B-9A2204E4B82C}</a:tableStyleId>
              </a:tblPr>
              <a:tblGrid>
                <a:gridCol w="5543250">
                  <a:extLst>
                    <a:ext uri="{9D8B030D-6E8A-4147-A177-3AD203B41FA5}">
                      <a16:colId xmlns:a16="http://schemas.microsoft.com/office/drawing/2014/main" val="20000"/>
                    </a:ext>
                  </a:extLst>
                </a:gridCol>
                <a:gridCol w="1543350">
                  <a:extLst>
                    <a:ext uri="{9D8B030D-6E8A-4147-A177-3AD203B41FA5}">
                      <a16:colId xmlns:a16="http://schemas.microsoft.com/office/drawing/2014/main" val="20001"/>
                    </a:ext>
                  </a:extLst>
                </a:gridCol>
              </a:tblGrid>
              <a:tr h="210750">
                <a:tc>
                  <a:txBody>
                    <a:bodyPr/>
                    <a:lstStyle/>
                    <a:p>
                      <a:pPr marL="0" marR="0" lvl="0" indent="0" algn="ctr" rtl="0">
                        <a:lnSpc>
                          <a:spcPct val="100000"/>
                        </a:lnSpc>
                        <a:spcBef>
                          <a:spcPts val="0"/>
                        </a:spcBef>
                        <a:spcAft>
                          <a:spcPts val="0"/>
                        </a:spcAft>
                        <a:buClr>
                          <a:srgbClr val="000000"/>
                        </a:buClr>
                        <a:buSzPts val="325"/>
                        <a:buFont typeface="Arial"/>
                        <a:buNone/>
                      </a:pPr>
                      <a:r>
                        <a:rPr lang="en-US" sz="1300" u="none" strike="noStrike" cap="none">
                          <a:latin typeface="Arial"/>
                          <a:ea typeface="Arial"/>
                          <a:cs typeface="Arial"/>
                          <a:sym typeface="Arial"/>
                        </a:rPr>
                        <a:t>Expense Items (</a:t>
                      </a:r>
                      <a:r>
                        <a:rPr lang="en-US" sz="1300" b="1" u="none" strike="noStrike" cap="none">
                          <a:latin typeface="Arial"/>
                          <a:ea typeface="Arial"/>
                          <a:cs typeface="Arial"/>
                          <a:sym typeface="Arial"/>
                        </a:rPr>
                        <a:t>please be specific</a:t>
                      </a:r>
                      <a:r>
                        <a:rPr lang="en-US" sz="1300" u="none" strike="noStrike" cap="none">
                          <a:latin typeface="Arial"/>
                          <a:ea typeface="Arial"/>
                          <a:cs typeface="Arial"/>
                          <a:sym typeface="Arial"/>
                        </a:rPr>
                        <a:t>)</a:t>
                      </a:r>
                      <a:endParaRPr sz="1400" u="none" strike="noStrike" cap="none"/>
                    </a:p>
                  </a:txBody>
                  <a:tcPr marL="76725" marR="767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25"/>
                        <a:buFont typeface="Arial"/>
                        <a:buNone/>
                      </a:pPr>
                      <a:r>
                        <a:rPr lang="en-US" sz="1300" u="none" strike="noStrike" cap="none">
                          <a:latin typeface="Arial"/>
                          <a:ea typeface="Arial"/>
                          <a:cs typeface="Arial"/>
                          <a:sym typeface="Arial"/>
                        </a:rPr>
                        <a:t>Cost</a:t>
                      </a:r>
                      <a:endParaRPr sz="1400" u="none" strike="noStrike" cap="none"/>
                    </a:p>
                  </a:txBody>
                  <a:tcPr marL="76725" marR="767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17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(NOTE:  Best practices is for vendors to be paid directly by the club.)  </a:t>
                      </a:r>
                      <a:r>
                        <a:rPr lang="en-US" sz="1100"/>
                        <a:t>Detail what club funds AND matching funds will be spent on. Be as specific as possible.</a:t>
                      </a: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880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35625">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685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68550">
                <a:tc>
                  <a:txBody>
                    <a:bodyPr/>
                    <a:lstStyle/>
                    <a:p>
                      <a:pPr marL="0" marR="0" lvl="0" indent="0" algn="r" rtl="0">
                        <a:lnSpc>
                          <a:spcPct val="100000"/>
                        </a:lnSpc>
                        <a:spcBef>
                          <a:spcPts val="0"/>
                        </a:spcBef>
                        <a:spcAft>
                          <a:spcPts val="0"/>
                        </a:spcAft>
                        <a:buClr>
                          <a:srgbClr val="000000"/>
                        </a:buClr>
                        <a:buSzPts val="275"/>
                        <a:buFont typeface="Arial"/>
                        <a:buNone/>
                      </a:pPr>
                      <a:r>
                        <a:rPr lang="en-US" sz="1100" b="1" u="none" strike="noStrike" cap="none">
                          <a:latin typeface="Arial"/>
                          <a:ea typeface="Arial"/>
                          <a:cs typeface="Arial"/>
                          <a:sym typeface="Arial"/>
                        </a:rPr>
                        <a:t>Total Budgeted Expenses:</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38" name="Google Shape;538;p4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8"/>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45" name="Google Shape;545;p4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46" name="Google Shape;546;p48"/>
          <p:cNvSpPr txBox="1"/>
          <p:nvPr/>
        </p:nvSpPr>
        <p:spPr>
          <a:xfrm>
            <a:off x="342900" y="1338854"/>
            <a:ext cx="8610124" cy="979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457200" marR="0" lvl="0" indent="-457200" algn="l" rtl="0">
              <a:lnSpc>
                <a:spcPct val="100000"/>
              </a:lnSpc>
              <a:spcBef>
                <a:spcPts val="400"/>
              </a:spcBef>
              <a:spcAft>
                <a:spcPts val="0"/>
              </a:spcAft>
              <a:buClr>
                <a:srgbClr val="585858"/>
              </a:buClr>
              <a:buSzPts val="2000"/>
              <a:buFont typeface="Arial"/>
              <a:buAutoNum type="arabicPeriod" startAt="10"/>
            </a:pPr>
            <a:r>
              <a:rPr lang="en-US" sz="2000" b="0" i="0" u="none" strike="noStrike" cap="none">
                <a:solidFill>
                  <a:srgbClr val="585858"/>
                </a:solidFill>
                <a:latin typeface="Georgia"/>
                <a:ea typeface="Georgia"/>
                <a:cs typeface="Georgia"/>
                <a:sym typeface="Georgia"/>
              </a:rPr>
              <a:t>As President and President-elect of the Rotary Club named above, we hereby affirm that </a:t>
            </a:r>
            <a:r>
              <a:rPr lang="en-US" sz="2000" b="1" i="0" u="none" strike="noStrike" cap="none">
                <a:solidFill>
                  <a:srgbClr val="585858"/>
                </a:solidFill>
                <a:latin typeface="Georgia"/>
                <a:ea typeface="Georgia"/>
                <a:cs typeface="Georgia"/>
                <a:sym typeface="Georgia"/>
              </a:rPr>
              <a:t>the club’s board has voted </a:t>
            </a:r>
            <a:r>
              <a:rPr lang="en-US" sz="2000" b="0" i="0" u="none" strike="noStrike" cap="none">
                <a:solidFill>
                  <a:srgbClr val="585858"/>
                </a:solidFill>
                <a:latin typeface="Georgia"/>
                <a:ea typeface="Georgia"/>
                <a:cs typeface="Georgia"/>
                <a:sym typeface="Georgia"/>
              </a:rPr>
              <a:t>to undertake this project as an activity of the club and that the club’s officers and directors have read, understand and agree to abide by the Club Memorandum of Understanding.  In consideration of receipt of these grant monies, </a:t>
            </a:r>
            <a:r>
              <a:rPr lang="en-US" sz="2000" b="1" i="0" u="none" strike="noStrike" cap="none">
                <a:solidFill>
                  <a:srgbClr val="585858"/>
                </a:solidFill>
                <a:latin typeface="Georgia"/>
                <a:ea typeface="Georgia"/>
                <a:cs typeface="Georgia"/>
                <a:sym typeface="Georgia"/>
              </a:rPr>
              <a:t>we agree to implement the project as described in this application</a:t>
            </a:r>
            <a:r>
              <a:rPr lang="en-US" sz="2000" b="0" i="0" u="none" strike="noStrike" cap="none">
                <a:solidFill>
                  <a:srgbClr val="585858"/>
                </a:solidFill>
                <a:latin typeface="Georgia"/>
                <a:ea typeface="Georgia"/>
                <a:cs typeface="Georgia"/>
                <a:sym typeface="Georgia"/>
              </a:rPr>
              <a:t> and to complete this project in a timely manner and to submit </a:t>
            </a:r>
            <a:r>
              <a:rPr lang="en-US" sz="2000" b="0" i="0" u="sng" strike="noStrike" cap="none">
                <a:solidFill>
                  <a:srgbClr val="585858"/>
                </a:solidFill>
                <a:latin typeface="Georgia"/>
                <a:ea typeface="Georgia"/>
                <a:cs typeface="Georgia"/>
                <a:sym typeface="Georgia"/>
              </a:rPr>
              <a:t>a final report within 30 days of completion</a:t>
            </a:r>
            <a:r>
              <a:rPr lang="en-US" sz="2000" b="0" i="0" u="none" strike="noStrike" cap="none">
                <a:solidFill>
                  <a:srgbClr val="585858"/>
                </a:solidFill>
                <a:latin typeface="Georgia"/>
                <a:ea typeface="Georgia"/>
                <a:cs typeface="Georgia"/>
                <a:sym typeface="Georgia"/>
              </a:rPr>
              <a:t>.  </a:t>
            </a:r>
            <a:r>
              <a:rPr lang="en-US" sz="2000" b="1" i="0" u="none" strike="noStrike" cap="none">
                <a:solidFill>
                  <a:srgbClr val="585858"/>
                </a:solidFill>
                <a:latin typeface="Georgia"/>
                <a:ea typeface="Georgia"/>
                <a:cs typeface="Georgia"/>
                <a:sym typeface="Georgia"/>
              </a:rPr>
              <a:t>Failure to complete the project or to file timely final report will disqualify this club from future district or global grants.  </a:t>
            </a:r>
            <a:r>
              <a:rPr lang="en-US" sz="2000" b="0" i="0" u="none" strike="noStrike" cap="none">
                <a:solidFill>
                  <a:srgbClr val="585858"/>
                </a:solidFill>
                <a:latin typeface="Georgia"/>
                <a:ea typeface="Georgia"/>
                <a:cs typeface="Georgia"/>
                <a:sym typeface="Georgia"/>
              </a:rPr>
              <a:t>We also affirm that all information in this District Grant Application is true and accurate, to the best of our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sp>
        <p:nvSpPr>
          <p:cNvPr id="547" name="Google Shape;547;p4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9"/>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54" name="Google Shape;554;p4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55" name="Google Shape;555;p49"/>
          <p:cNvSpPr txBox="1"/>
          <p:nvPr/>
        </p:nvSpPr>
        <p:spPr>
          <a:xfrm>
            <a:off x="533875" y="1490013"/>
            <a:ext cx="8610124" cy="979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*Signatures are not required if submitted via e-mail with both parties listed in the address 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Send completed application and other required forms to: Bettye Dunham: bdunham@rauchinc.org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graphicFrame>
        <p:nvGraphicFramePr>
          <p:cNvPr id="556" name="Google Shape;556;p49"/>
          <p:cNvGraphicFramePr/>
          <p:nvPr/>
        </p:nvGraphicFramePr>
        <p:xfrm>
          <a:off x="1302086" y="3002680"/>
          <a:ext cx="3000000" cy="3000000"/>
        </p:xfrm>
        <a:graphic>
          <a:graphicData uri="http://schemas.openxmlformats.org/drawingml/2006/table">
            <a:tbl>
              <a:tblPr>
                <a:noFill/>
                <a:tableStyleId>{7168E848-ECE3-4533-9B8B-9A2204E4B82C}</a:tableStyleId>
              </a:tblPr>
              <a:tblGrid>
                <a:gridCol w="811525">
                  <a:extLst>
                    <a:ext uri="{9D8B030D-6E8A-4147-A177-3AD203B41FA5}">
                      <a16:colId xmlns:a16="http://schemas.microsoft.com/office/drawing/2014/main" val="20000"/>
                    </a:ext>
                  </a:extLst>
                </a:gridCol>
                <a:gridCol w="2280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gridCol w="805825">
                  <a:extLst>
                    <a:ext uri="{9D8B030D-6E8A-4147-A177-3AD203B41FA5}">
                      <a16:colId xmlns:a16="http://schemas.microsoft.com/office/drawing/2014/main" val="20003"/>
                    </a:ext>
                  </a:extLst>
                </a:gridCol>
                <a:gridCol w="2468875">
                  <a:extLst>
                    <a:ext uri="{9D8B030D-6E8A-4147-A177-3AD203B41FA5}">
                      <a16:colId xmlns:a16="http://schemas.microsoft.com/office/drawing/2014/main" val="20004"/>
                    </a:ext>
                  </a:extLst>
                </a:gridCol>
              </a:tblGrid>
              <a:tr h="152400">
                <a:tc gridSpan="2">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Club President</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Club President-Elect</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5425">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Name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Name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5425">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Signature or e-mail address*</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Signature or e-mail address*</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1150">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Date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Date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57" name="Google Shape;557;p49"/>
          <p:cNvSpPr txBox="1"/>
          <p:nvPr/>
        </p:nvSpPr>
        <p:spPr>
          <a:xfrm>
            <a:off x="8077200" y="6550223"/>
            <a:ext cx="1066800"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0"/>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Exists when a Rotarian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benefits financially or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personally from a grant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Benefit can be direct to a Rotarian or indirect to an associate of the Rotarian</a:t>
            </a:r>
            <a:endParaRPr sz="1400" b="0" i="0" u="none" strike="noStrike" cap="none">
              <a:solidFill>
                <a:srgbClr val="000000"/>
              </a:solidFill>
              <a:latin typeface="Arial"/>
              <a:ea typeface="Arial"/>
              <a:cs typeface="Arial"/>
              <a:sym typeface="Arial"/>
            </a:endParaRPr>
          </a:p>
        </p:txBody>
      </p:sp>
      <p:sp>
        <p:nvSpPr>
          <p:cNvPr id="564" name="Google Shape;564;p50"/>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CONFLICT OF INTEREST</a:t>
            </a:r>
            <a:endParaRPr sz="1400" b="0" i="0" u="none" strike="noStrike" cap="none">
              <a:solidFill>
                <a:srgbClr val="000000"/>
              </a:solidFill>
              <a:latin typeface="Arial"/>
              <a:ea typeface="Arial"/>
              <a:cs typeface="Arial"/>
              <a:sym typeface="Arial"/>
            </a:endParaRPr>
          </a:p>
        </p:txBody>
      </p:sp>
      <p:pic>
        <p:nvPicPr>
          <p:cNvPr id="565" name="Google Shape;565;p50"/>
          <p:cNvPicPr preferRelativeResize="0"/>
          <p:nvPr/>
        </p:nvPicPr>
        <p:blipFill rotWithShape="1">
          <a:blip r:embed="rId3">
            <a:alphaModFix/>
          </a:blip>
          <a:srcRect/>
          <a:stretch/>
        </p:blipFill>
        <p:spPr>
          <a:xfrm>
            <a:off x="5582653" y="4439985"/>
            <a:ext cx="3200399" cy="2133599"/>
          </a:xfrm>
          <a:prstGeom prst="rect">
            <a:avLst/>
          </a:prstGeom>
          <a:noFill/>
          <a:ln>
            <a:noFill/>
          </a:ln>
        </p:spPr>
      </p:pic>
      <p:sp>
        <p:nvSpPr>
          <p:cNvPr id="566" name="Google Shape;566;p50"/>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477078" y="1219200"/>
            <a:ext cx="8209722"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rgbClr val="000000"/>
              </a:buClr>
              <a:buSzPts val="2400"/>
              <a:buNone/>
            </a:pPr>
            <a:r>
              <a:rPr lang="en-US" sz="2400" b="1">
                <a:solidFill>
                  <a:srgbClr val="000000"/>
                </a:solidFill>
                <a:latin typeface="Calibri"/>
                <a:ea typeface="Calibri"/>
                <a:cs typeface="Calibri"/>
                <a:sym typeface="Calibri"/>
              </a:rPr>
              <a:t>Greenwood</a:t>
            </a:r>
            <a:r>
              <a:rPr lang="en-US" sz="2400">
                <a:solidFill>
                  <a:srgbClr val="000000"/>
                </a:solidFill>
                <a:latin typeface="Calibri"/>
                <a:ea typeface="Calibri"/>
                <a:cs typeface="Calibri"/>
                <a:sym typeface="Calibri"/>
              </a:rPr>
              <a:t>		Purchased swim equipment to help with 			                   Special Olympics swim team.    </a:t>
            </a:r>
            <a:endParaRPr sz="2400">
              <a:solidFill>
                <a:srgbClr val="000000"/>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2400"/>
              <a:buNone/>
            </a:pPr>
            <a:endParaRPr sz="600">
              <a:solidFill>
                <a:srgbClr val="000000"/>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2400"/>
              <a:buNone/>
            </a:pPr>
            <a:r>
              <a:rPr lang="en-US" sz="2400" b="1">
                <a:solidFill>
                  <a:schemeClr val="dk1"/>
                </a:solidFill>
                <a:latin typeface="Calibri"/>
                <a:ea typeface="Calibri"/>
                <a:cs typeface="Calibri"/>
                <a:sym typeface="Calibri"/>
              </a:rPr>
              <a:t>Martinsville</a:t>
            </a:r>
            <a:r>
              <a:rPr lang="en-US" sz="2400">
                <a:solidFill>
                  <a:schemeClr val="dk1"/>
                </a:solidFill>
                <a:latin typeface="Calibri"/>
                <a:ea typeface="Calibri"/>
                <a:cs typeface="Calibri"/>
                <a:sym typeface="Calibri"/>
              </a:rPr>
              <a:t>		Provided, installed, and landscaped a play 			ground set for shelter for abused women and children. </a:t>
            </a:r>
            <a:endParaRPr sz="2400">
              <a:solidFill>
                <a:schemeClr val="dk1"/>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2400"/>
              <a:buNone/>
            </a:pPr>
            <a:endParaRPr sz="400">
              <a:solidFill>
                <a:schemeClr val="dk1"/>
              </a:solidFill>
              <a:latin typeface="Calibri"/>
              <a:ea typeface="Calibri"/>
              <a:cs typeface="Calibri"/>
              <a:sym typeface="Calibri"/>
            </a:endParaRPr>
          </a:p>
          <a:p>
            <a:pPr marL="0" lvl="0" indent="0" algn="l" rtl="0">
              <a:lnSpc>
                <a:spcPct val="100000"/>
              </a:lnSpc>
              <a:spcBef>
                <a:spcPts val="480"/>
              </a:spcBef>
              <a:spcAft>
                <a:spcPts val="0"/>
              </a:spcAft>
              <a:buClr>
                <a:schemeClr val="dk1"/>
              </a:buClr>
              <a:buSzPts val="2400"/>
              <a:buNone/>
            </a:pPr>
            <a:r>
              <a:rPr lang="en-US" sz="2400" b="1">
                <a:solidFill>
                  <a:schemeClr val="dk1"/>
                </a:solidFill>
                <a:latin typeface="Calibri"/>
                <a:ea typeface="Calibri"/>
                <a:cs typeface="Calibri"/>
                <a:sym typeface="Calibri"/>
              </a:rPr>
              <a:t>New Albany</a:t>
            </a:r>
            <a:r>
              <a:rPr lang="en-US" sz="2400">
                <a:latin typeface="Calibri"/>
                <a:ea typeface="Calibri"/>
                <a:cs typeface="Calibri"/>
                <a:sym typeface="Calibri"/>
              </a:rPr>
              <a:t>		</a:t>
            </a:r>
            <a:r>
              <a:rPr lang="en-US" sz="2400">
                <a:solidFill>
                  <a:schemeClr val="dk1"/>
                </a:solidFill>
                <a:latin typeface="Calibri"/>
                <a:ea typeface="Calibri"/>
                <a:cs typeface="Calibri"/>
                <a:sym typeface="Calibri"/>
              </a:rPr>
              <a:t>Provided office space for Downs 				Syndrome of Louisville to meet program 	needs of families. </a:t>
            </a:r>
            <a:endParaRPr sz="2400">
              <a:solidFill>
                <a:schemeClr val="dk1"/>
              </a:solidFill>
              <a:latin typeface="Calibri"/>
              <a:ea typeface="Calibri"/>
              <a:cs typeface="Calibri"/>
              <a:sym typeface="Calibri"/>
            </a:endParaRPr>
          </a:p>
          <a:p>
            <a:pPr marL="0" lvl="0" indent="0" algn="l" rtl="0">
              <a:lnSpc>
                <a:spcPct val="100000"/>
              </a:lnSpc>
              <a:spcBef>
                <a:spcPts val="480"/>
              </a:spcBef>
              <a:spcAft>
                <a:spcPts val="0"/>
              </a:spcAft>
              <a:buClr>
                <a:schemeClr val="dk1"/>
              </a:buClr>
              <a:buSzPts val="2400"/>
              <a:buNone/>
            </a:pPr>
            <a:endParaRPr sz="1300">
              <a:solidFill>
                <a:schemeClr val="dk1"/>
              </a:solidFill>
              <a:latin typeface="Calibri"/>
              <a:ea typeface="Calibri"/>
              <a:cs typeface="Calibri"/>
              <a:sym typeface="Calibri"/>
            </a:endParaRPr>
          </a:p>
          <a:p>
            <a:pPr marL="0" lvl="0" indent="0" algn="l" rtl="0">
              <a:lnSpc>
                <a:spcPct val="100000"/>
              </a:lnSpc>
              <a:spcBef>
                <a:spcPts val="480"/>
              </a:spcBef>
              <a:spcAft>
                <a:spcPts val="0"/>
              </a:spcAft>
              <a:buClr>
                <a:schemeClr val="dk1"/>
              </a:buClr>
              <a:buSzPts val="2400"/>
              <a:buNone/>
            </a:pPr>
            <a:r>
              <a:rPr lang="en-US" sz="2400" b="1">
                <a:solidFill>
                  <a:schemeClr val="dk1"/>
                </a:solidFill>
                <a:latin typeface="Calibri"/>
                <a:ea typeface="Calibri"/>
                <a:cs typeface="Calibri"/>
                <a:sym typeface="Calibri"/>
              </a:rPr>
              <a:t>Salem</a:t>
            </a:r>
            <a:r>
              <a:rPr lang="en-US" sz="2400">
                <a:solidFill>
                  <a:schemeClr val="dk1"/>
                </a:solidFill>
                <a:latin typeface="Calibri"/>
                <a:ea typeface="Calibri"/>
                <a:cs typeface="Calibri"/>
                <a:sym typeface="Calibri"/>
              </a:rPr>
              <a:t> 			Installed brick sidewalk at the historic 			village next to the John Hay Museum. </a:t>
            </a:r>
            <a:endParaRPr/>
          </a:p>
          <a:p>
            <a:pPr marL="0" lvl="0" indent="0" algn="l" rtl="0">
              <a:lnSpc>
                <a:spcPct val="100000"/>
              </a:lnSpc>
              <a:spcBef>
                <a:spcPts val="480"/>
              </a:spcBef>
              <a:spcAft>
                <a:spcPts val="0"/>
              </a:spcAft>
              <a:buClr>
                <a:schemeClr val="dk1"/>
              </a:buClr>
              <a:buSzPts val="2400"/>
              <a:buNone/>
            </a:pPr>
            <a:r>
              <a:rPr lang="en-US" sz="2400">
                <a:solidFill>
                  <a:schemeClr val="dk1"/>
                </a:solidFill>
                <a:latin typeface="Calibri"/>
                <a:ea typeface="Calibri"/>
                <a:cs typeface="Calibri"/>
                <a:sym typeface="Calibri"/>
              </a:rPr>
              <a:t>			 </a:t>
            </a:r>
            <a:r>
              <a:rPr lang="en-US" sz="2400">
                <a:latin typeface="Calibri"/>
                <a:ea typeface="Calibri"/>
                <a:cs typeface="Calibri"/>
                <a:sym typeface="Calibri"/>
              </a:rPr>
              <a:t>	</a:t>
            </a:r>
            <a:r>
              <a:rPr lang="en-US" sz="2400" b="1">
                <a:solidFill>
                  <a:schemeClr val="dk1"/>
                </a:solidFill>
                <a:latin typeface="Calibri"/>
                <a:ea typeface="Calibri"/>
                <a:cs typeface="Calibri"/>
                <a:sym typeface="Calibri"/>
              </a:rPr>
              <a:t>	</a:t>
            </a:r>
            <a:endParaRPr/>
          </a:p>
        </p:txBody>
      </p:sp>
      <p:sp>
        <p:nvSpPr>
          <p:cNvPr id="177" name="Google Shape;177;p5"/>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a:buNone/>
            </a:pPr>
            <a:r>
              <a:rPr lang="en-US" sz="3600" b="0">
                <a:latin typeface="Arial"/>
                <a:ea typeface="Arial"/>
                <a:cs typeface="Arial"/>
                <a:sym typeface="Arial"/>
              </a:rPr>
              <a:t>17 District Grants Awarded Cont’d.</a:t>
            </a:r>
            <a:r>
              <a:rPr lang="en-US" sz="3600">
                <a:latin typeface="Arial"/>
                <a:ea typeface="Arial"/>
                <a:cs typeface="Arial"/>
                <a:sym typeface="Arial"/>
              </a:rPr>
              <a:t> </a:t>
            </a:r>
            <a:endParaRPr sz="3600">
              <a:latin typeface="Arial"/>
              <a:ea typeface="Arial"/>
              <a:cs typeface="Arial"/>
              <a:sym typeface="Arial"/>
            </a:endParaRPr>
          </a:p>
        </p:txBody>
      </p:sp>
      <p:sp>
        <p:nvSpPr>
          <p:cNvPr id="178" name="Google Shape;178;p5"/>
          <p:cNvSpPr/>
          <p:nvPr/>
        </p:nvSpPr>
        <p:spPr>
          <a:xfrm>
            <a:off x="3101084" y="3275112"/>
            <a:ext cx="29418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1nts Awarded Cont’d.</a:t>
            </a:r>
            <a:endParaRPr sz="1400" b="0" i="0" u="none" strike="noStrike" cap="none">
              <a:solidFill>
                <a:srgbClr val="000000"/>
              </a:solidFill>
              <a:latin typeface="Arial"/>
              <a:ea typeface="Arial"/>
              <a:cs typeface="Arial"/>
              <a:sym typeface="Arial"/>
            </a:endParaRPr>
          </a:p>
        </p:txBody>
      </p:sp>
      <p:pic>
        <p:nvPicPr>
          <p:cNvPr id="179" name="Google Shape;179;p5"/>
          <p:cNvPicPr preferRelativeResize="0"/>
          <p:nvPr/>
        </p:nvPicPr>
        <p:blipFill>
          <a:blip r:embed="rId3">
            <a:alphaModFix/>
          </a:blip>
          <a:stretch>
            <a:fillRect/>
          </a:stretch>
        </p:blipFill>
        <p:spPr>
          <a:xfrm>
            <a:off x="193275" y="6095988"/>
            <a:ext cx="2907792" cy="65142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1"/>
          <p:cNvSpPr txBox="1"/>
          <p:nvPr/>
        </p:nvSpPr>
        <p:spPr>
          <a:xfrm>
            <a:off x="674702" y="1518469"/>
            <a:ext cx="4222149"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Communication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Financial management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Record keeping</a:t>
            </a:r>
            <a:endParaRPr sz="1400" b="0" i="0" u="none" strike="noStrike" cap="none">
              <a:solidFill>
                <a:srgbClr val="000000"/>
              </a:solidFill>
              <a:latin typeface="Arial"/>
              <a:ea typeface="Arial"/>
              <a:cs typeface="Arial"/>
              <a:sym typeface="Arial"/>
            </a:endParaRPr>
          </a:p>
        </p:txBody>
      </p:sp>
      <p:sp>
        <p:nvSpPr>
          <p:cNvPr id="573" name="Google Shape;573;p5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IMPLEMENTATION</a:t>
            </a:r>
            <a:endParaRPr sz="1400" b="0" i="0" u="none" strike="noStrike" cap="none">
              <a:solidFill>
                <a:srgbClr val="000000"/>
              </a:solidFill>
              <a:latin typeface="Arial"/>
              <a:ea typeface="Arial"/>
              <a:cs typeface="Arial"/>
              <a:sym typeface="Arial"/>
            </a:endParaRPr>
          </a:p>
        </p:txBody>
      </p:sp>
      <p:pic>
        <p:nvPicPr>
          <p:cNvPr id="574" name="Google Shape;574;p51"/>
          <p:cNvPicPr preferRelativeResize="0"/>
          <p:nvPr/>
        </p:nvPicPr>
        <p:blipFill rotWithShape="1">
          <a:blip r:embed="rId3">
            <a:alphaModFix/>
          </a:blip>
          <a:srcRect/>
          <a:stretch/>
        </p:blipFill>
        <p:spPr>
          <a:xfrm>
            <a:off x="4685825" y="1720516"/>
            <a:ext cx="4267199" cy="2844800"/>
          </a:xfrm>
          <a:prstGeom prst="rect">
            <a:avLst/>
          </a:prstGeom>
          <a:noFill/>
          <a:ln>
            <a:noFill/>
          </a:ln>
        </p:spPr>
      </p:pic>
      <p:sp>
        <p:nvSpPr>
          <p:cNvPr id="575" name="Google Shape;575;p51"/>
          <p:cNvSpPr/>
          <p:nvPr/>
        </p:nvSpPr>
        <p:spPr>
          <a:xfrm>
            <a:off x="8042125" y="6553200"/>
            <a:ext cx="1101900" cy="3048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32889e1cfa8_0_25"/>
          <p:cNvSpPr txBox="1">
            <a:spLocks noGrp="1"/>
          </p:cNvSpPr>
          <p:nvPr>
            <p:ph type="body" idx="1"/>
          </p:nvPr>
        </p:nvSpPr>
        <p:spPr>
          <a:xfrm>
            <a:off x="399200" y="1324725"/>
            <a:ext cx="8229600" cy="45261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64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r>
              <a:rPr lang="en-US"/>
              <a:t>The following must be included with the application </a:t>
            </a:r>
            <a:r>
              <a:rPr lang="en-US" i="1"/>
              <a:t>except</a:t>
            </a:r>
            <a:r>
              <a:rPr lang="en-US"/>
              <a:t>:</a:t>
            </a:r>
            <a:endParaRPr/>
          </a:p>
          <a:p>
            <a:pPr marL="457200" lvl="0" indent="-431800" algn="l" rtl="0">
              <a:lnSpc>
                <a:spcPct val="100000"/>
              </a:lnSpc>
              <a:spcBef>
                <a:spcPts val="640"/>
              </a:spcBef>
              <a:spcAft>
                <a:spcPts val="0"/>
              </a:spcAft>
              <a:buSzPts val="3200"/>
              <a:buChar char="•"/>
            </a:pPr>
            <a:r>
              <a:rPr lang="en-US"/>
              <a:t>Grant Application</a:t>
            </a:r>
            <a:endParaRPr/>
          </a:p>
          <a:p>
            <a:pPr marL="457200" lvl="0" indent="-431800" algn="l" rtl="0">
              <a:lnSpc>
                <a:spcPct val="100000"/>
              </a:lnSpc>
              <a:spcBef>
                <a:spcPts val="0"/>
              </a:spcBef>
              <a:spcAft>
                <a:spcPts val="0"/>
              </a:spcAft>
              <a:buSzPts val="3200"/>
              <a:buChar char="•"/>
            </a:pPr>
            <a:r>
              <a:rPr lang="en-US"/>
              <a:t>MOU</a:t>
            </a:r>
            <a:endParaRPr/>
          </a:p>
          <a:p>
            <a:pPr marL="457200" lvl="0" indent="-431800" algn="l" rtl="0">
              <a:lnSpc>
                <a:spcPct val="100000"/>
              </a:lnSpc>
              <a:spcBef>
                <a:spcPts val="0"/>
              </a:spcBef>
              <a:spcAft>
                <a:spcPts val="0"/>
              </a:spcAft>
              <a:buSzPts val="3200"/>
              <a:buChar char="•"/>
            </a:pPr>
            <a:r>
              <a:rPr lang="en-US"/>
              <a:t>Grants Management Compliance Questionnaire</a:t>
            </a:r>
            <a:endParaRPr/>
          </a:p>
          <a:p>
            <a:pPr marL="457200" lvl="0" indent="-431800" algn="l" rtl="0">
              <a:lnSpc>
                <a:spcPct val="100000"/>
              </a:lnSpc>
              <a:spcBef>
                <a:spcPts val="0"/>
              </a:spcBef>
              <a:spcAft>
                <a:spcPts val="0"/>
              </a:spcAft>
              <a:buSzPts val="3200"/>
              <a:buChar char="•"/>
            </a:pPr>
            <a:r>
              <a:rPr lang="en-US"/>
              <a:t>Listing of Previous Grant History</a:t>
            </a:r>
            <a:endParaRPr/>
          </a:p>
          <a:p>
            <a:pPr marL="457200" lvl="0" indent="-431800" algn="l" rtl="0">
              <a:lnSpc>
                <a:spcPct val="100000"/>
              </a:lnSpc>
              <a:spcBef>
                <a:spcPts val="0"/>
              </a:spcBef>
              <a:spcAft>
                <a:spcPts val="0"/>
              </a:spcAft>
              <a:buSzPts val="3200"/>
              <a:buChar char="•"/>
            </a:pPr>
            <a:r>
              <a:rPr lang="en-US"/>
              <a:t>Transferring Custody of Bank Account Form</a:t>
            </a:r>
            <a:endParaRPr/>
          </a:p>
        </p:txBody>
      </p:sp>
      <p:sp>
        <p:nvSpPr>
          <p:cNvPr id="582" name="Google Shape;582;g32889e1cfa8_0_25"/>
          <p:cNvSpPr txBox="1">
            <a:spLocks noGrp="1"/>
          </p:cNvSpPr>
          <p:nvPr>
            <p:ph type="title"/>
          </p:nvPr>
        </p:nvSpPr>
        <p:spPr>
          <a:xfrm>
            <a:off x="993675" y="289138"/>
            <a:ext cx="7391400" cy="48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a:t>Session Polling Question #4</a:t>
            </a:r>
            <a:endParaRPr sz="3600"/>
          </a:p>
        </p:txBody>
      </p:sp>
      <p:pic>
        <p:nvPicPr>
          <p:cNvPr id="583" name="Google Shape;583;g32889e1cfa8_0_25"/>
          <p:cNvPicPr preferRelativeResize="0"/>
          <p:nvPr/>
        </p:nvPicPr>
        <p:blipFill>
          <a:blip r:embed="rId3">
            <a:alphaModFix/>
          </a:blip>
          <a:stretch>
            <a:fillRect/>
          </a:stretch>
        </p:blipFill>
        <p:spPr>
          <a:xfrm>
            <a:off x="152400" y="6003225"/>
            <a:ext cx="2590800" cy="609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32889e1cfa8_0_31"/>
          <p:cNvSpPr txBox="1">
            <a:spLocks noGrp="1"/>
          </p:cNvSpPr>
          <p:nvPr>
            <p:ph type="body" idx="1"/>
          </p:nvPr>
        </p:nvSpPr>
        <p:spPr>
          <a:xfrm>
            <a:off x="399200" y="1324725"/>
            <a:ext cx="8229600" cy="4526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64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r>
              <a:rPr lang="en-US"/>
              <a:t>All of the following are true about grants </a:t>
            </a:r>
            <a:r>
              <a:rPr lang="en-US" i="1"/>
              <a:t>except</a:t>
            </a:r>
            <a:r>
              <a:rPr lang="en-US"/>
              <a:t>:</a:t>
            </a:r>
            <a:endParaRPr/>
          </a:p>
          <a:p>
            <a:pPr marL="457200" lvl="0" indent="-431800" algn="l" rtl="0">
              <a:lnSpc>
                <a:spcPct val="100000"/>
              </a:lnSpc>
              <a:spcBef>
                <a:spcPts val="640"/>
              </a:spcBef>
              <a:spcAft>
                <a:spcPts val="0"/>
              </a:spcAft>
              <a:buSzPts val="3200"/>
              <a:buChar char="•"/>
            </a:pPr>
            <a:r>
              <a:rPr lang="en-US"/>
              <a:t>Must be at least $250 but no more than $3000</a:t>
            </a:r>
            <a:endParaRPr/>
          </a:p>
          <a:p>
            <a:pPr marL="457200" lvl="0" indent="-431800" algn="l" rtl="0">
              <a:lnSpc>
                <a:spcPct val="100000"/>
              </a:lnSpc>
              <a:spcBef>
                <a:spcPts val="0"/>
              </a:spcBef>
              <a:spcAft>
                <a:spcPts val="0"/>
              </a:spcAft>
              <a:buSzPts val="3200"/>
              <a:buChar char="•"/>
            </a:pPr>
            <a:r>
              <a:rPr lang="en-US"/>
              <a:t>Grant Funds are matched at 2:1</a:t>
            </a:r>
            <a:endParaRPr/>
          </a:p>
          <a:p>
            <a:pPr marL="457200" lvl="0" indent="-431800" algn="l" rtl="0">
              <a:lnSpc>
                <a:spcPct val="100000"/>
              </a:lnSpc>
              <a:spcBef>
                <a:spcPts val="0"/>
              </a:spcBef>
              <a:spcAft>
                <a:spcPts val="0"/>
              </a:spcAft>
              <a:buSzPts val="3200"/>
              <a:buChar char="•"/>
            </a:pPr>
            <a:r>
              <a:rPr lang="en-US"/>
              <a:t>Grants are due by May 1st</a:t>
            </a:r>
            <a:endParaRPr/>
          </a:p>
          <a:p>
            <a:pPr marL="457200" lvl="0" indent="-431800" algn="l" rtl="0">
              <a:lnSpc>
                <a:spcPct val="100000"/>
              </a:lnSpc>
              <a:spcBef>
                <a:spcPts val="0"/>
              </a:spcBef>
              <a:spcAft>
                <a:spcPts val="0"/>
              </a:spcAft>
              <a:buSzPts val="3200"/>
              <a:buChar char="•"/>
            </a:pPr>
            <a:r>
              <a:rPr lang="en-US"/>
              <a:t>Clubs cannot change the use of the grant funds without approval from the District</a:t>
            </a:r>
            <a:endParaRPr/>
          </a:p>
        </p:txBody>
      </p:sp>
      <p:sp>
        <p:nvSpPr>
          <p:cNvPr id="590" name="Google Shape;590;g32889e1cfa8_0_31"/>
          <p:cNvSpPr txBox="1">
            <a:spLocks noGrp="1"/>
          </p:cNvSpPr>
          <p:nvPr>
            <p:ph type="title"/>
          </p:nvPr>
        </p:nvSpPr>
        <p:spPr>
          <a:xfrm>
            <a:off x="993675" y="289138"/>
            <a:ext cx="7391400" cy="48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a:t>Session Polling Question #5</a:t>
            </a:r>
            <a:endParaRPr sz="3600"/>
          </a:p>
        </p:txBody>
      </p:sp>
      <p:pic>
        <p:nvPicPr>
          <p:cNvPr id="591" name="Google Shape;591;g32889e1cfa8_0_31"/>
          <p:cNvPicPr preferRelativeResize="0"/>
          <p:nvPr/>
        </p:nvPicPr>
        <p:blipFill>
          <a:blip r:embed="rId3">
            <a:alphaModFix/>
          </a:blip>
          <a:stretch>
            <a:fillRect/>
          </a:stretch>
        </p:blipFill>
        <p:spPr>
          <a:xfrm>
            <a:off x="152400" y="6003225"/>
            <a:ext cx="2590800" cy="6096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32889e1cfa8_0_37"/>
          <p:cNvSpPr txBox="1">
            <a:spLocks noGrp="1"/>
          </p:cNvSpPr>
          <p:nvPr>
            <p:ph type="body" idx="1"/>
          </p:nvPr>
        </p:nvSpPr>
        <p:spPr>
          <a:xfrm>
            <a:off x="399200" y="1324725"/>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4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r>
              <a:rPr lang="en-US"/>
              <a:t>Do you need to contact the grants committee if the scope of your project changes in any way?</a:t>
            </a:r>
            <a:endParaRPr/>
          </a:p>
          <a:p>
            <a:pPr marL="457200" lvl="0" indent="-431800" algn="l" rtl="0">
              <a:lnSpc>
                <a:spcPct val="100000"/>
              </a:lnSpc>
              <a:spcBef>
                <a:spcPts val="640"/>
              </a:spcBef>
              <a:spcAft>
                <a:spcPts val="0"/>
              </a:spcAft>
              <a:buSzPts val="3200"/>
              <a:buChar char="•"/>
            </a:pPr>
            <a:r>
              <a:rPr lang="en-US"/>
              <a:t>Yes</a:t>
            </a:r>
            <a:endParaRPr/>
          </a:p>
          <a:p>
            <a:pPr marL="457200" lvl="0" indent="-431800" algn="l" rtl="0">
              <a:lnSpc>
                <a:spcPct val="100000"/>
              </a:lnSpc>
              <a:spcBef>
                <a:spcPts val="0"/>
              </a:spcBef>
              <a:spcAft>
                <a:spcPts val="0"/>
              </a:spcAft>
              <a:buSzPts val="3200"/>
              <a:buChar char="•"/>
            </a:pPr>
            <a:r>
              <a:rPr lang="en-US"/>
              <a:t>No</a:t>
            </a:r>
            <a:endParaRPr/>
          </a:p>
        </p:txBody>
      </p:sp>
      <p:sp>
        <p:nvSpPr>
          <p:cNvPr id="598" name="Google Shape;598;g32889e1cfa8_0_37"/>
          <p:cNvSpPr txBox="1">
            <a:spLocks noGrp="1"/>
          </p:cNvSpPr>
          <p:nvPr>
            <p:ph type="title"/>
          </p:nvPr>
        </p:nvSpPr>
        <p:spPr>
          <a:xfrm>
            <a:off x="993675" y="289138"/>
            <a:ext cx="7391400" cy="48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a:t>Session Polling Question #6</a:t>
            </a:r>
            <a:endParaRPr sz="3600"/>
          </a:p>
        </p:txBody>
      </p:sp>
      <p:pic>
        <p:nvPicPr>
          <p:cNvPr id="599" name="Google Shape;599;g32889e1cfa8_0_37"/>
          <p:cNvPicPr preferRelativeResize="0"/>
          <p:nvPr/>
        </p:nvPicPr>
        <p:blipFill>
          <a:blip r:embed="rId3">
            <a:alphaModFix/>
          </a:blip>
          <a:stretch>
            <a:fillRect/>
          </a:stretch>
        </p:blipFill>
        <p:spPr>
          <a:xfrm>
            <a:off x="152400" y="6003225"/>
            <a:ext cx="2590800" cy="6096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3"/>
          <p:cNvSpPr txBox="1"/>
          <p:nvPr/>
        </p:nvSpPr>
        <p:spPr>
          <a:xfrm>
            <a:off x="189107" y="2033336"/>
            <a:ext cx="4972712" cy="13241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SESSION 3</a:t>
            </a:r>
            <a:endParaRPr sz="1400" b="0" i="0" u="none" strike="noStrike" cap="none">
              <a:solidFill>
                <a:srgbClr val="000000"/>
              </a:solidFill>
              <a:latin typeface="Arial"/>
              <a:ea typeface="Arial"/>
              <a:cs typeface="Arial"/>
              <a:sym typeface="Arial"/>
            </a:endParaRPr>
          </a:p>
        </p:txBody>
      </p:sp>
      <p:sp>
        <p:nvSpPr>
          <p:cNvPr id="606" name="Google Shape;606;p53"/>
          <p:cNvSpPr txBox="1"/>
          <p:nvPr/>
        </p:nvSpPr>
        <p:spPr>
          <a:xfrm>
            <a:off x="189107" y="3427244"/>
            <a:ext cx="6175596" cy="166077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833"/>
              <a:buFont typeface="Arial"/>
              <a:buNone/>
            </a:pPr>
            <a:r>
              <a:rPr lang="en-US" sz="3330" b="0" i="0" u="none" strike="noStrike" cap="none">
                <a:solidFill>
                  <a:srgbClr val="FFFFFF"/>
                </a:solidFill>
                <a:latin typeface="Arial"/>
                <a:ea typeface="Arial"/>
                <a:cs typeface="Arial"/>
                <a:sym typeface="Arial"/>
              </a:rPr>
              <a:t>OVERSIGHT AND REPORTING</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5DAA"/>
              </a:buClr>
              <a:buSzPts val="3330"/>
              <a:buFont typeface="Arial Narrow"/>
              <a:buNone/>
            </a:pPr>
            <a:endParaRPr sz="333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648"/>
              <a:buFont typeface="Arial"/>
              <a:buNone/>
            </a:pPr>
            <a:r>
              <a:rPr lang="en-US" sz="2590" b="0" i="0" u="none" strike="noStrike" cap="none">
                <a:solidFill>
                  <a:srgbClr val="FFFFFF"/>
                </a:solidFill>
                <a:latin typeface="Arial"/>
                <a:ea typeface="Arial"/>
                <a:cs typeface="Arial"/>
                <a:sym typeface="Arial"/>
              </a:rPr>
              <a:t>Jessika Hane</a:t>
            </a:r>
            <a:endParaRPr sz="1400" b="0" i="0" u="none" strike="noStrike" cap="none">
              <a:solidFill>
                <a:srgbClr val="000000"/>
              </a:solidFill>
              <a:latin typeface="Arial"/>
              <a:ea typeface="Arial"/>
              <a:cs typeface="Arial"/>
              <a:sym typeface="Arial"/>
            </a:endParaRPr>
          </a:p>
        </p:txBody>
      </p:sp>
      <p:sp>
        <p:nvSpPr>
          <p:cNvPr id="607" name="Google Shape;607;p53"/>
          <p:cNvSpPr txBox="1"/>
          <p:nvPr/>
        </p:nvSpPr>
        <p:spPr>
          <a:xfrm>
            <a:off x="282927" y="6079923"/>
            <a:ext cx="8613512" cy="35394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700"/>
              <a:buFont typeface="Arial"/>
              <a:buNone/>
            </a:pPr>
            <a:endParaRPr sz="1700" b="0" i="0" u="none" strike="noStrike" cap="none">
              <a:solidFill>
                <a:srgbClr val="01B4E7"/>
              </a:solidFill>
              <a:latin typeface="Arial"/>
              <a:ea typeface="Arial"/>
              <a:cs typeface="Arial"/>
              <a:sym typeface="Arial"/>
            </a:endParaRPr>
          </a:p>
        </p:txBody>
      </p:sp>
      <p:sp>
        <p:nvSpPr>
          <p:cNvPr id="608" name="Google Shape;608;p53"/>
          <p:cNvSpPr txBox="1"/>
          <p:nvPr/>
        </p:nvSpPr>
        <p:spPr>
          <a:xfrm>
            <a:off x="8077200" y="6550223"/>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a:t>
            </a:r>
            <a:r>
              <a:rPr lang="en-US" b="1"/>
              <a:t>5-26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4"/>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50838" marR="0" lvl="0" indent="-350838" algn="l" rtl="0">
              <a:lnSpc>
                <a:spcPct val="85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Identify best practices for managing funds and record keeping</a:t>
            </a:r>
            <a:endParaRPr sz="1400" b="0" i="0" u="none" strike="noStrike" cap="none">
              <a:solidFill>
                <a:srgbClr val="000000"/>
              </a:solidFill>
              <a:latin typeface="Arial"/>
              <a:ea typeface="Arial"/>
              <a:cs typeface="Arial"/>
              <a:sym typeface="Arial"/>
            </a:endParaRPr>
          </a:p>
          <a:p>
            <a:pPr marL="350838" marR="0" lvl="0" indent="-350838" algn="l" rtl="0">
              <a:lnSpc>
                <a:spcPct val="85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Identify which documents need to be retained</a:t>
            </a:r>
            <a:endParaRPr sz="1400" b="0" i="0" u="none" strike="noStrike" cap="none">
              <a:solidFill>
                <a:srgbClr val="000000"/>
              </a:solidFill>
              <a:latin typeface="Arial"/>
              <a:ea typeface="Arial"/>
              <a:cs typeface="Arial"/>
              <a:sym typeface="Arial"/>
            </a:endParaRPr>
          </a:p>
          <a:p>
            <a:pPr marL="350838" marR="0" lvl="0" indent="-350838" algn="l" rtl="0">
              <a:lnSpc>
                <a:spcPct val="85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reporting requirements</a:t>
            </a:r>
            <a:endParaRPr sz="1400" b="0" i="0" u="none" strike="noStrike" cap="none">
              <a:solidFill>
                <a:srgbClr val="000000"/>
              </a:solidFill>
              <a:latin typeface="Arial"/>
              <a:ea typeface="Arial"/>
              <a:cs typeface="Arial"/>
              <a:sym typeface="Arial"/>
            </a:endParaRPr>
          </a:p>
        </p:txBody>
      </p:sp>
      <p:sp>
        <p:nvSpPr>
          <p:cNvPr id="615" name="Google Shape;615;p5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LEARNING OBJECTIVES</a:t>
            </a:r>
            <a:endParaRPr sz="1400" b="0" i="0" u="none" strike="noStrike" cap="none">
              <a:solidFill>
                <a:srgbClr val="000000"/>
              </a:solidFill>
              <a:latin typeface="Arial"/>
              <a:ea typeface="Arial"/>
              <a:cs typeface="Arial"/>
              <a:sym typeface="Arial"/>
            </a:endParaRPr>
          </a:p>
        </p:txBody>
      </p:sp>
      <p:sp>
        <p:nvSpPr>
          <p:cNvPr id="616" name="Google Shape;616;p5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2019-20</a:t>
            </a:r>
            <a:endParaRPr sz="1400" b="0" i="0" u="none" strike="noStrike" cap="none">
              <a:solidFill>
                <a:srgbClr val="000000"/>
              </a:solidFill>
              <a:latin typeface="Arial"/>
              <a:ea typeface="Arial"/>
              <a:cs typeface="Arial"/>
              <a:sym typeface="Arial"/>
            </a:endParaRPr>
          </a:p>
        </p:txBody>
      </p:sp>
      <p:sp>
        <p:nvSpPr>
          <p:cNvPr id="617" name="Google Shape;617;p54"/>
          <p:cNvSpPr txBox="1"/>
          <p:nvPr/>
        </p:nvSpPr>
        <p:spPr>
          <a:xfrm>
            <a:off x="7924800" y="6550223"/>
            <a:ext cx="13716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5"/>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Stewardship is the responsible management and oversight of grant funds, including: </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Report any irregularities</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Rotarian supervision </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Financial records review</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Oversee funds</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Submit reports on time </a:t>
            </a:r>
            <a:endParaRPr sz="1400" b="0" i="0" u="none" strike="noStrike" cap="none">
              <a:solidFill>
                <a:srgbClr val="000000"/>
              </a:solidFill>
              <a:latin typeface="Arial"/>
              <a:ea typeface="Arial"/>
              <a:cs typeface="Arial"/>
              <a:sym typeface="Arial"/>
            </a:endParaRPr>
          </a:p>
        </p:txBody>
      </p:sp>
      <p:sp>
        <p:nvSpPr>
          <p:cNvPr id="624" name="Google Shape;624;p55"/>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STEWARDSHIP</a:t>
            </a:r>
            <a:endParaRPr sz="1400" b="0" i="0" u="none" strike="noStrike" cap="none">
              <a:solidFill>
                <a:srgbClr val="000000"/>
              </a:solidFill>
              <a:latin typeface="Arial"/>
              <a:ea typeface="Arial"/>
              <a:cs typeface="Arial"/>
              <a:sym typeface="Arial"/>
            </a:endParaRPr>
          </a:p>
        </p:txBody>
      </p:sp>
      <p:sp>
        <p:nvSpPr>
          <p:cNvPr id="625" name="Google Shape;625;p55"/>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6"/>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Distributing funds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Use checks or bank cards </a:t>
            </a:r>
            <a:br>
              <a:rPr lang="en-US" sz="3200" b="0" i="0" u="none" strike="noStrike" cap="none">
                <a:solidFill>
                  <a:srgbClr val="595959"/>
                </a:solidFill>
                <a:latin typeface="Georgia"/>
                <a:ea typeface="Georgia"/>
                <a:cs typeface="Georgia"/>
                <a:sym typeface="Georgia"/>
              </a:rPr>
            </a:br>
            <a:r>
              <a:rPr lang="en-US" sz="3200" b="0" i="0" u="none" strike="noStrike" cap="none">
                <a:solidFill>
                  <a:srgbClr val="595959"/>
                </a:solidFill>
                <a:latin typeface="Georgia"/>
                <a:ea typeface="Georgia"/>
                <a:cs typeface="Georgia"/>
                <a:sym typeface="Georgia"/>
              </a:rPr>
              <a:t>to track funds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Detailed ledger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Pay vendors directly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Be aware of any local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595959"/>
              </a:buClr>
              <a:buSzPts val="800"/>
              <a:buFont typeface="Arial"/>
              <a:buNone/>
            </a:pPr>
            <a:r>
              <a:rPr lang="en-US" sz="3200" b="0" i="0" u="none" strike="noStrike" cap="none">
                <a:solidFill>
                  <a:srgbClr val="595959"/>
                </a:solidFill>
                <a:latin typeface="Georgia"/>
                <a:ea typeface="Georgia"/>
                <a:cs typeface="Georgia"/>
                <a:sym typeface="Georgia"/>
              </a:rPr>
              <a:t>    laws (i.e. zoning, etc.) </a:t>
            </a:r>
            <a:endParaRPr sz="1400" b="0" i="0" u="none" strike="noStrike" cap="none">
              <a:solidFill>
                <a:srgbClr val="000000"/>
              </a:solidFill>
              <a:latin typeface="Arial"/>
              <a:ea typeface="Arial"/>
              <a:cs typeface="Arial"/>
              <a:sym typeface="Arial"/>
            </a:endParaRPr>
          </a:p>
        </p:txBody>
      </p:sp>
      <p:sp>
        <p:nvSpPr>
          <p:cNvPr id="632" name="Google Shape;632;p5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FINANCIAL MANAGEMENT PLAN</a:t>
            </a:r>
            <a:endParaRPr sz="1400" b="0" i="0" u="none" strike="noStrike" cap="none">
              <a:solidFill>
                <a:srgbClr val="000000"/>
              </a:solidFill>
              <a:latin typeface="Arial"/>
              <a:ea typeface="Arial"/>
              <a:cs typeface="Arial"/>
              <a:sym typeface="Arial"/>
            </a:endParaRPr>
          </a:p>
        </p:txBody>
      </p:sp>
      <p:pic>
        <p:nvPicPr>
          <p:cNvPr id="633" name="Google Shape;633;p56"/>
          <p:cNvPicPr preferRelativeResize="0"/>
          <p:nvPr/>
        </p:nvPicPr>
        <p:blipFill rotWithShape="1">
          <a:blip r:embed="rId3">
            <a:alphaModFix/>
          </a:blip>
          <a:srcRect/>
          <a:stretch/>
        </p:blipFill>
        <p:spPr>
          <a:xfrm>
            <a:off x="5266666" y="3339628"/>
            <a:ext cx="3877334" cy="2584888"/>
          </a:xfrm>
          <a:prstGeom prst="rect">
            <a:avLst/>
          </a:prstGeom>
          <a:noFill/>
          <a:ln>
            <a:noFill/>
          </a:ln>
        </p:spPr>
      </p:pic>
      <p:sp>
        <p:nvSpPr>
          <p:cNvPr id="634" name="Google Shape;634;p5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7"/>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Retain for a minimum of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five years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Make copies</a:t>
            </a:r>
            <a:endParaRPr sz="1400" b="0" i="0" u="none" strike="noStrike" cap="none">
              <a:solidFill>
                <a:srgbClr val="000000"/>
              </a:solidFill>
              <a:latin typeface="Arial"/>
              <a:ea typeface="Arial"/>
              <a:cs typeface="Arial"/>
              <a:sym typeface="Arial"/>
            </a:endParaRPr>
          </a:p>
        </p:txBody>
      </p:sp>
      <p:sp>
        <p:nvSpPr>
          <p:cNvPr id="641" name="Google Shape;641;p5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DOCUMENT RETENTION</a:t>
            </a:r>
            <a:endParaRPr sz="1400" b="0" i="0" u="none" strike="noStrike" cap="none">
              <a:solidFill>
                <a:srgbClr val="000000"/>
              </a:solidFill>
              <a:latin typeface="Arial"/>
              <a:ea typeface="Arial"/>
              <a:cs typeface="Arial"/>
              <a:sym typeface="Arial"/>
            </a:endParaRPr>
          </a:p>
        </p:txBody>
      </p:sp>
      <p:pic>
        <p:nvPicPr>
          <p:cNvPr id="642" name="Google Shape;642;p57"/>
          <p:cNvPicPr preferRelativeResize="0"/>
          <p:nvPr/>
        </p:nvPicPr>
        <p:blipFill rotWithShape="1">
          <a:blip r:embed="rId3">
            <a:alphaModFix/>
          </a:blip>
          <a:srcRect/>
          <a:stretch/>
        </p:blipFill>
        <p:spPr>
          <a:xfrm>
            <a:off x="4194312" y="3295683"/>
            <a:ext cx="4670701" cy="3113800"/>
          </a:xfrm>
          <a:prstGeom prst="rect">
            <a:avLst/>
          </a:prstGeom>
          <a:noFill/>
          <a:ln>
            <a:noFill/>
          </a:ln>
        </p:spPr>
      </p:pic>
      <p:sp>
        <p:nvSpPr>
          <p:cNvPr id="643" name="Google Shape;643;p5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REPORTING REQUIREMENTS</a:t>
            </a:r>
            <a:endParaRPr sz="1400" b="0" i="0" u="none" strike="noStrike" cap="none">
              <a:solidFill>
                <a:srgbClr val="000000"/>
              </a:solidFill>
              <a:latin typeface="Arial"/>
              <a:ea typeface="Arial"/>
              <a:cs typeface="Arial"/>
              <a:sym typeface="Arial"/>
            </a:endParaRPr>
          </a:p>
        </p:txBody>
      </p:sp>
      <p:pic>
        <p:nvPicPr>
          <p:cNvPr id="650" name="Google Shape;650;p58"/>
          <p:cNvPicPr preferRelativeResize="0"/>
          <p:nvPr/>
        </p:nvPicPr>
        <p:blipFill rotWithShape="1">
          <a:blip r:embed="rId3">
            <a:alphaModFix/>
          </a:blip>
          <a:srcRect/>
          <a:stretch/>
        </p:blipFill>
        <p:spPr>
          <a:xfrm>
            <a:off x="4753146" y="2003377"/>
            <a:ext cx="4199879" cy="2799919"/>
          </a:xfrm>
          <a:prstGeom prst="rect">
            <a:avLst/>
          </a:prstGeom>
          <a:noFill/>
          <a:ln>
            <a:noFill/>
          </a:ln>
        </p:spPr>
      </p:pic>
      <p:sp>
        <p:nvSpPr>
          <p:cNvPr id="651" name="Google Shape;651;p58"/>
          <p:cNvSpPr txBox="1"/>
          <p:nvPr/>
        </p:nvSpPr>
        <p:spPr>
          <a:xfrm>
            <a:off x="827101" y="1579417"/>
            <a:ext cx="3926044" cy="44014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Reporting: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Verifies grants were managed properly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Provides valuable data for your club, partners, and Rotary</a:t>
            </a:r>
            <a:endParaRPr sz="1400" b="0" i="0" u="none" strike="noStrike" cap="none">
              <a:solidFill>
                <a:srgbClr val="000000"/>
              </a:solidFill>
              <a:latin typeface="Arial"/>
              <a:ea typeface="Arial"/>
              <a:cs typeface="Arial"/>
              <a:sym typeface="Arial"/>
            </a:endParaRPr>
          </a:p>
        </p:txBody>
      </p:sp>
      <p:sp>
        <p:nvSpPr>
          <p:cNvPr id="652" name="Google Shape;652;p5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2019-20</a:t>
            </a:r>
            <a:endParaRPr sz="1400" b="0" i="0" u="none" strike="noStrike" cap="none">
              <a:solidFill>
                <a:srgbClr val="000000"/>
              </a:solidFill>
              <a:latin typeface="Arial"/>
              <a:ea typeface="Arial"/>
              <a:cs typeface="Arial"/>
              <a:sym typeface="Arial"/>
            </a:endParaRPr>
          </a:p>
        </p:txBody>
      </p:sp>
      <p:sp>
        <p:nvSpPr>
          <p:cNvPr id="653" name="Google Shape;653;p58"/>
          <p:cNvSpPr txBox="1"/>
          <p:nvPr/>
        </p:nvSpPr>
        <p:spPr>
          <a:xfrm>
            <a:off x="8001000" y="6550223"/>
            <a:ext cx="12954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0"/>
          <p:cNvSpPr txBox="1">
            <a:spLocks noGrp="1"/>
          </p:cNvSpPr>
          <p:nvPr>
            <p:ph type="body" idx="1"/>
          </p:nvPr>
        </p:nvSpPr>
        <p:spPr>
          <a:xfrm>
            <a:off x="477078" y="1219200"/>
            <a:ext cx="8209722"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rgbClr val="000000"/>
              </a:buClr>
              <a:buSzPts val="2400"/>
              <a:buNone/>
            </a:pPr>
            <a:r>
              <a:rPr lang="en-US" sz="2400" b="1">
                <a:solidFill>
                  <a:srgbClr val="000000"/>
                </a:solidFill>
                <a:latin typeface="Calibri"/>
                <a:ea typeface="Calibri"/>
                <a:cs typeface="Calibri"/>
                <a:sym typeface="Calibri"/>
              </a:rPr>
              <a:t>Terre Haute		</a:t>
            </a:r>
            <a:r>
              <a:rPr lang="en-US" sz="2400">
                <a:solidFill>
                  <a:srgbClr val="000000"/>
                </a:solidFill>
                <a:latin typeface="Calibri"/>
                <a:ea typeface="Calibri"/>
                <a:cs typeface="Calibri"/>
                <a:sym typeface="Calibri"/>
              </a:rPr>
              <a:t>Provided insulated bags to those receiving 			food from Catholic Charities to help with safe transportation to home.  </a:t>
            </a:r>
            <a:endParaRPr/>
          </a:p>
          <a:p>
            <a:pPr marL="0" lvl="0" indent="0" algn="l" rtl="0">
              <a:lnSpc>
                <a:spcPct val="100000"/>
              </a:lnSpc>
              <a:spcBef>
                <a:spcPts val="600"/>
              </a:spcBef>
              <a:spcAft>
                <a:spcPts val="0"/>
              </a:spcAft>
              <a:buClr>
                <a:srgbClr val="000000"/>
              </a:buClr>
              <a:buSzPts val="2400"/>
              <a:buNone/>
            </a:pPr>
            <a:r>
              <a:rPr lang="en-US" sz="2400" b="1">
                <a:solidFill>
                  <a:srgbClr val="000000"/>
                </a:solidFill>
                <a:latin typeface="Calibri"/>
                <a:ea typeface="Calibri"/>
                <a:cs typeface="Calibri"/>
                <a:sym typeface="Calibri"/>
              </a:rPr>
              <a:t>Terre Haute South	      </a:t>
            </a:r>
            <a:r>
              <a:rPr lang="en-US" sz="2400">
                <a:solidFill>
                  <a:srgbClr val="000000"/>
                </a:solidFill>
                <a:latin typeface="Calibri"/>
                <a:ea typeface="Calibri"/>
                <a:cs typeface="Calibri"/>
                <a:sym typeface="Calibri"/>
              </a:rPr>
              <a:t>Assisted with crisis intervention training 			with community organizations and families of individuals with mental health issues.  </a:t>
            </a:r>
            <a:endParaRPr sz="2400">
              <a:solidFill>
                <a:srgbClr val="000000"/>
              </a:solidFill>
              <a:latin typeface="Calibri"/>
              <a:ea typeface="Calibri"/>
              <a:cs typeface="Calibri"/>
              <a:sym typeface="Calibri"/>
            </a:endParaRPr>
          </a:p>
        </p:txBody>
      </p:sp>
      <p:sp>
        <p:nvSpPr>
          <p:cNvPr id="185" name="Google Shape;185;p10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a:buNone/>
            </a:pPr>
            <a:r>
              <a:rPr lang="en-US" sz="3600" b="0">
                <a:latin typeface="Arial"/>
                <a:ea typeface="Arial"/>
                <a:cs typeface="Arial"/>
                <a:sym typeface="Arial"/>
              </a:rPr>
              <a:t>17 District Grants Awarded Cont’d.</a:t>
            </a:r>
            <a:r>
              <a:rPr lang="en-US" sz="3600">
                <a:latin typeface="Arial"/>
                <a:ea typeface="Arial"/>
                <a:cs typeface="Arial"/>
                <a:sym typeface="Arial"/>
              </a:rPr>
              <a:t> </a:t>
            </a:r>
            <a:endParaRPr sz="3600">
              <a:latin typeface="Arial"/>
              <a:ea typeface="Arial"/>
              <a:cs typeface="Arial"/>
              <a:sym typeface="Arial"/>
            </a:endParaRPr>
          </a:p>
        </p:txBody>
      </p:sp>
      <p:pic>
        <p:nvPicPr>
          <p:cNvPr id="186" name="Google Shape;186;p100"/>
          <p:cNvPicPr preferRelativeResize="0"/>
          <p:nvPr/>
        </p:nvPicPr>
        <p:blipFill>
          <a:blip r:embed="rId3">
            <a:alphaModFix/>
          </a:blip>
          <a:stretch>
            <a:fillRect/>
          </a:stretch>
        </p:blipFill>
        <p:spPr>
          <a:xfrm>
            <a:off x="166900" y="6003063"/>
            <a:ext cx="3090672" cy="6878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9"/>
          <p:cNvSpPr txBox="1"/>
          <p:nvPr/>
        </p:nvSpPr>
        <p:spPr>
          <a:xfrm>
            <a:off x="674702" y="1518469"/>
            <a:ext cx="5052329"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Submit final or interim reports by </a:t>
            </a:r>
            <a:r>
              <a:rPr lang="en-US" sz="3200" b="1" i="0" u="none" strike="noStrike" cap="none">
                <a:solidFill>
                  <a:srgbClr val="585858"/>
                </a:solidFill>
                <a:latin typeface="Georgia"/>
                <a:ea typeface="Georgia"/>
                <a:cs typeface="Georgia"/>
                <a:sym typeface="Georgia"/>
              </a:rPr>
              <a:t>March 31</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Copy all receipts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Pictures of the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Email to Bettye Dunham </a:t>
            </a:r>
            <a:r>
              <a:rPr lang="en-US" sz="3200" b="0" i="0" u="sng" strike="noStrike" cap="none">
                <a:solidFill>
                  <a:srgbClr val="0000FF"/>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bdunham@rauchinc.org</a:t>
            </a:r>
            <a:r>
              <a:rPr lang="en-US" sz="32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
        <p:nvSpPr>
          <p:cNvPr id="660" name="Google Shape;660;p5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DISTRICT GRANT REPORTS</a:t>
            </a:r>
            <a:endParaRPr sz="1400" b="0" i="0" u="none" strike="noStrike" cap="none">
              <a:solidFill>
                <a:srgbClr val="000000"/>
              </a:solidFill>
              <a:latin typeface="Arial"/>
              <a:ea typeface="Arial"/>
              <a:cs typeface="Arial"/>
              <a:sym typeface="Arial"/>
            </a:endParaRPr>
          </a:p>
        </p:txBody>
      </p:sp>
      <p:pic>
        <p:nvPicPr>
          <p:cNvPr id="661" name="Google Shape;661;p59"/>
          <p:cNvPicPr preferRelativeResize="0"/>
          <p:nvPr/>
        </p:nvPicPr>
        <p:blipFill rotWithShape="1">
          <a:blip r:embed="rId4">
            <a:alphaModFix/>
          </a:blip>
          <a:srcRect/>
          <a:stretch/>
        </p:blipFill>
        <p:spPr>
          <a:xfrm>
            <a:off x="6052219" y="1693778"/>
            <a:ext cx="2598420" cy="3901440"/>
          </a:xfrm>
          <a:prstGeom prst="rect">
            <a:avLst/>
          </a:prstGeom>
          <a:noFill/>
          <a:ln>
            <a:noFill/>
          </a:ln>
        </p:spPr>
      </p:pic>
      <p:sp>
        <p:nvSpPr>
          <p:cNvPr id="662" name="Google Shape;662;p59"/>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32889e1cfa8_0_43"/>
          <p:cNvSpPr txBox="1">
            <a:spLocks noGrp="1"/>
          </p:cNvSpPr>
          <p:nvPr>
            <p:ph type="body" idx="1"/>
          </p:nvPr>
        </p:nvSpPr>
        <p:spPr>
          <a:xfrm>
            <a:off x="399200" y="1324725"/>
            <a:ext cx="8229600" cy="4526100"/>
          </a:xfrm>
          <a:prstGeom prst="rect">
            <a:avLst/>
          </a:prstGeom>
          <a:noFill/>
          <a:ln>
            <a:noFill/>
          </a:ln>
        </p:spPr>
        <p:txBody>
          <a:bodyPr spcFirstLastPara="1" wrap="square" lIns="91425" tIns="45700" rIns="91425" bIns="45700" anchor="t" anchorCtr="0">
            <a:normAutofit fontScale="85000"/>
          </a:bodyPr>
          <a:lstStyle/>
          <a:p>
            <a:pPr marL="0" lvl="0" indent="0" algn="l" rtl="0">
              <a:lnSpc>
                <a:spcPct val="100000"/>
              </a:lnSpc>
              <a:spcBef>
                <a:spcPts val="640"/>
              </a:spcBef>
              <a:spcAft>
                <a:spcPts val="0"/>
              </a:spcAft>
              <a:buClr>
                <a:srgbClr val="17458F"/>
              </a:buClr>
              <a:buSzPct val="100000"/>
              <a:buNone/>
            </a:pPr>
            <a:endParaRPr sz="3200"/>
          </a:p>
          <a:p>
            <a:pPr marL="0" lvl="0" indent="0" algn="ctr" rtl="0">
              <a:lnSpc>
                <a:spcPct val="100000"/>
              </a:lnSpc>
              <a:spcBef>
                <a:spcPts val="640"/>
              </a:spcBef>
              <a:spcAft>
                <a:spcPts val="0"/>
              </a:spcAft>
              <a:buClr>
                <a:srgbClr val="17458F"/>
              </a:buClr>
              <a:buSzPct val="100000"/>
              <a:buNone/>
            </a:pPr>
            <a:r>
              <a:rPr lang="en-US"/>
              <a:t>All of the following are true about reporting </a:t>
            </a:r>
            <a:r>
              <a:rPr lang="en-US" i="1"/>
              <a:t>except</a:t>
            </a:r>
            <a:r>
              <a:rPr lang="en-US"/>
              <a:t>:</a:t>
            </a:r>
            <a:endParaRPr/>
          </a:p>
          <a:p>
            <a:pPr marL="457200" lvl="0" indent="-401320" algn="l" rtl="0">
              <a:lnSpc>
                <a:spcPct val="100000"/>
              </a:lnSpc>
              <a:spcBef>
                <a:spcPts val="640"/>
              </a:spcBef>
              <a:spcAft>
                <a:spcPts val="0"/>
              </a:spcAft>
              <a:buSzPct val="100000"/>
              <a:buChar char="•"/>
            </a:pPr>
            <a:r>
              <a:rPr lang="en-US"/>
              <a:t>Final report is due on March 31st</a:t>
            </a:r>
            <a:endParaRPr/>
          </a:p>
          <a:p>
            <a:pPr marL="457200" lvl="0" indent="-401320" algn="l" rtl="0">
              <a:lnSpc>
                <a:spcPct val="100000"/>
              </a:lnSpc>
              <a:spcBef>
                <a:spcPts val="0"/>
              </a:spcBef>
              <a:spcAft>
                <a:spcPts val="0"/>
              </a:spcAft>
              <a:buSzPct val="100000"/>
              <a:buChar char="•"/>
            </a:pPr>
            <a:r>
              <a:rPr lang="en-US"/>
              <a:t>Documents retained for 5 years</a:t>
            </a:r>
            <a:endParaRPr/>
          </a:p>
          <a:p>
            <a:pPr marL="457200" lvl="0" indent="-401320" algn="l" rtl="0">
              <a:lnSpc>
                <a:spcPct val="100000"/>
              </a:lnSpc>
              <a:spcBef>
                <a:spcPts val="0"/>
              </a:spcBef>
              <a:spcAft>
                <a:spcPts val="0"/>
              </a:spcAft>
              <a:buSzPct val="100000"/>
              <a:buChar char="•"/>
            </a:pPr>
            <a:r>
              <a:rPr lang="en-US"/>
              <a:t>Copy of all receipts/checks should be submitted at time of final report</a:t>
            </a:r>
            <a:endParaRPr/>
          </a:p>
          <a:p>
            <a:pPr marL="457200" lvl="0" indent="-401320" algn="l" rtl="0">
              <a:lnSpc>
                <a:spcPct val="100000"/>
              </a:lnSpc>
              <a:spcBef>
                <a:spcPts val="0"/>
              </a:spcBef>
              <a:spcAft>
                <a:spcPts val="0"/>
              </a:spcAft>
              <a:buSzPct val="100000"/>
              <a:buChar char="•"/>
            </a:pPr>
            <a:r>
              <a:rPr lang="en-US"/>
              <a:t>If the grant project is not completed by March 31, then no paperwork is due until August 31</a:t>
            </a:r>
            <a:endParaRPr/>
          </a:p>
          <a:p>
            <a:pPr marL="457200" lvl="0" indent="-401320" algn="l" rtl="0">
              <a:lnSpc>
                <a:spcPct val="100000"/>
              </a:lnSpc>
              <a:spcBef>
                <a:spcPts val="0"/>
              </a:spcBef>
              <a:spcAft>
                <a:spcPts val="0"/>
              </a:spcAft>
              <a:buSzPct val="100000"/>
              <a:buChar char="•"/>
            </a:pPr>
            <a:r>
              <a:rPr lang="en-US"/>
              <a:t>If the grant isn’t completed as described, funds must be returned to the District Foundation team</a:t>
            </a:r>
            <a:endParaRPr/>
          </a:p>
        </p:txBody>
      </p:sp>
      <p:sp>
        <p:nvSpPr>
          <p:cNvPr id="669" name="Google Shape;669;g32889e1cfa8_0_43"/>
          <p:cNvSpPr txBox="1">
            <a:spLocks noGrp="1"/>
          </p:cNvSpPr>
          <p:nvPr>
            <p:ph type="title"/>
          </p:nvPr>
        </p:nvSpPr>
        <p:spPr>
          <a:xfrm>
            <a:off x="993675" y="289138"/>
            <a:ext cx="7391400" cy="48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a:t>Session Polling Question #7</a:t>
            </a:r>
            <a:endParaRPr sz="3600"/>
          </a:p>
        </p:txBody>
      </p:sp>
      <p:pic>
        <p:nvPicPr>
          <p:cNvPr id="670" name="Google Shape;670;g32889e1cfa8_0_43"/>
          <p:cNvPicPr preferRelativeResize="0"/>
          <p:nvPr/>
        </p:nvPicPr>
        <p:blipFill>
          <a:blip r:embed="rId3">
            <a:alphaModFix/>
          </a:blip>
          <a:stretch>
            <a:fillRect/>
          </a:stretch>
        </p:blipFill>
        <p:spPr>
          <a:xfrm>
            <a:off x="152400" y="6003225"/>
            <a:ext cx="2590800" cy="609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1"/>
          <p:cNvSpPr txBox="1"/>
          <p:nvPr/>
        </p:nvSpPr>
        <p:spPr>
          <a:xfrm>
            <a:off x="674701" y="1518469"/>
            <a:ext cx="8278321" cy="4914988"/>
          </a:xfrm>
          <a:prstGeom prst="rect">
            <a:avLst/>
          </a:prstGeom>
          <a:noFill/>
          <a:ln>
            <a:noFill/>
          </a:ln>
        </p:spPr>
        <p:txBody>
          <a:bodyPr spcFirstLastPara="1" wrap="square" lIns="91425" tIns="45700" rIns="91425" bIns="45700" anchor="t" anchorCtr="0">
            <a:noAutofit/>
          </a:bodyPr>
          <a:lstStyle/>
          <a:p>
            <a:pPr marL="4000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585858"/>
              </a:solidFill>
              <a:latin typeface="Georgia"/>
              <a:ea typeface="Georgia"/>
              <a:cs typeface="Georgia"/>
              <a:sym typeface="Georgia"/>
            </a:endParaRPr>
          </a:p>
          <a:p>
            <a:pPr marL="285750" marR="0" lvl="0" indent="-285750" algn="l" rtl="0">
              <a:lnSpc>
                <a:spcPct val="100000"/>
              </a:lnSpc>
              <a:spcBef>
                <a:spcPts val="360"/>
              </a:spcBef>
              <a:spcAft>
                <a:spcPts val="0"/>
              </a:spcAft>
              <a:buClr>
                <a:srgbClr val="585858"/>
              </a:buClr>
              <a:buSzPts val="1800"/>
              <a:buFont typeface="Arial"/>
              <a:buChar char="•"/>
            </a:pPr>
            <a:r>
              <a:rPr lang="en-US" sz="1800" b="0" i="0" u="sng" strike="noStrike" cap="none">
                <a:solidFill>
                  <a:srgbClr val="005DAA"/>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http://www.rotarydistrict6580.org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360"/>
              </a:spcBef>
              <a:spcAft>
                <a:spcPts val="0"/>
              </a:spcAft>
              <a:buClr>
                <a:srgbClr val="585858"/>
              </a:buClr>
              <a:buSzPts val="1800"/>
              <a:buFont typeface="Arial"/>
              <a:buChar char="•"/>
            </a:pPr>
            <a:r>
              <a:rPr lang="en-US" sz="1800" b="0" i="0" u="none" strike="noStrike" cap="none">
                <a:solidFill>
                  <a:srgbClr val="585858"/>
                </a:solidFill>
                <a:latin typeface="Georgia"/>
                <a:ea typeface="Georgia"/>
                <a:cs typeface="Georgia"/>
                <a:sym typeface="Georgia"/>
              </a:rPr>
              <a:t>Contains grant application and other forms, webinar PowerPoint, and other district grant documents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585858"/>
              </a:buClr>
              <a:buSzPts val="1800"/>
              <a:buFont typeface="Arial"/>
              <a:buChar char="•"/>
            </a:pPr>
            <a:r>
              <a:rPr lang="en-US" sz="1800" b="0" i="0" u="sng" strike="noStrike" cap="none">
                <a:solidFill>
                  <a:srgbClr val="005DAA"/>
                </a:solidFill>
                <a:latin typeface="Georgia"/>
                <a:ea typeface="Georgia"/>
                <a:cs typeface="Georgia"/>
                <a:sym typeface="Georgi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http://www.rotary.org</a:t>
            </a:r>
            <a:endParaRPr sz="1800" b="0" i="0" u="sng" strike="noStrike" cap="none">
              <a:solidFill>
                <a:srgbClr val="005DAA"/>
              </a:solidFill>
              <a:latin typeface="Georgia"/>
              <a:ea typeface="Georgia"/>
              <a:cs typeface="Georgia"/>
              <a:sym typeface="Georgia"/>
            </a:endParaRPr>
          </a:p>
          <a:p>
            <a:pPr marL="0" marR="0" lvl="4" indent="0" algn="l" rtl="0">
              <a:lnSpc>
                <a:spcPct val="100000"/>
              </a:lnSpc>
              <a:spcBef>
                <a:spcPts val="360"/>
              </a:spcBef>
              <a:spcAft>
                <a:spcPts val="0"/>
              </a:spcAft>
              <a:buClr>
                <a:srgbClr val="585858"/>
              </a:buClr>
              <a:buSzPts val="1800"/>
              <a:buFont typeface="Georgia"/>
              <a:buNone/>
            </a:pPr>
            <a:r>
              <a:rPr lang="en-US" sz="1800" b="0" i="0" u="none" strike="noStrike" cap="none">
                <a:solidFill>
                  <a:srgbClr val="002060"/>
                </a:solidFill>
                <a:latin typeface="Georgia"/>
                <a:ea typeface="Georgia"/>
                <a:cs typeface="Georgia"/>
                <a:sym typeface="Georgia"/>
              </a:rPr>
              <a:t>	</a:t>
            </a:r>
            <a:r>
              <a:rPr lang="en-US" sz="1800" b="0" i="0" u="none" strike="noStrike" cap="none">
                <a:solidFill>
                  <a:schemeClr val="dk1"/>
                </a:solidFill>
                <a:latin typeface="Georgia"/>
                <a:ea typeface="Georgia"/>
                <a:cs typeface="Georgia"/>
                <a:sym typeface="Georgia"/>
              </a:rPr>
              <a:t>*Look under the Foundation Tab</a:t>
            </a: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360"/>
              </a:spcBef>
              <a:spcAft>
                <a:spcPts val="0"/>
              </a:spcAft>
              <a:buClr>
                <a:srgbClr val="585858"/>
              </a:buClr>
              <a:buSzPts val="1800"/>
              <a:buFont typeface="Georgia"/>
              <a:buNone/>
            </a:pPr>
            <a:r>
              <a:rPr lang="en-US" sz="1800" b="0" i="0" u="none" strike="noStrike" cap="none">
                <a:solidFill>
                  <a:schemeClr val="dk1"/>
                </a:solidFill>
                <a:latin typeface="Georgia"/>
                <a:ea typeface="Georgia"/>
                <a:cs typeface="Georgia"/>
                <a:sym typeface="Georgia"/>
              </a:rPr>
              <a:t>	*Go to the District Grants Tab</a:t>
            </a:r>
            <a:endParaRPr sz="1400" b="0" i="0" u="none" strike="noStrike" cap="none">
              <a:solidFill>
                <a:srgbClr val="000000"/>
              </a:solidFill>
              <a:latin typeface="Arial"/>
              <a:ea typeface="Arial"/>
              <a:cs typeface="Arial"/>
              <a:sym typeface="Arial"/>
            </a:endParaRPr>
          </a:p>
          <a:p>
            <a:pPr marL="285750" marR="0" lvl="4" indent="-285750" algn="l" rtl="0">
              <a:lnSpc>
                <a:spcPct val="100000"/>
              </a:lnSpc>
              <a:spcBef>
                <a:spcPts val="360"/>
              </a:spcBef>
              <a:spcAft>
                <a:spcPts val="0"/>
              </a:spcAft>
              <a:buClr>
                <a:srgbClr val="585858"/>
              </a:buClr>
              <a:buSzPts val="1800"/>
              <a:buFont typeface="Arial"/>
              <a:buChar char="•"/>
            </a:pPr>
            <a:r>
              <a:rPr lang="en-US" sz="1800" b="0" i="0" u="none" strike="noStrike" cap="none">
                <a:solidFill>
                  <a:schemeClr val="dk1"/>
                </a:solidFill>
                <a:latin typeface="Georgia"/>
                <a:ea typeface="Georgia"/>
                <a:cs typeface="Georgia"/>
                <a:sym typeface="Georgia"/>
              </a:rPr>
              <a:t>	*Terms and Conditions of District Grants &amp; Global Grants</a:t>
            </a:r>
            <a:r>
              <a:rPr lang="en-US" sz="1800" b="0" i="0" u="none" strike="noStrike" cap="none">
                <a:solidFill>
                  <a:srgbClr val="002060"/>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285750" marR="0" lvl="4" indent="-285750" algn="l" rtl="0">
              <a:lnSpc>
                <a:spcPct val="100000"/>
              </a:lnSpc>
              <a:spcBef>
                <a:spcPts val="360"/>
              </a:spcBef>
              <a:spcAft>
                <a:spcPts val="0"/>
              </a:spcAft>
              <a:buClr>
                <a:srgbClr val="585858"/>
              </a:buClr>
              <a:buSzPts val="1800"/>
              <a:buFont typeface="Arial"/>
              <a:buChar char="•"/>
            </a:pPr>
            <a:r>
              <a:rPr lang="en-US" sz="1800" b="0" i="0" u="none" strike="noStrike" cap="none">
                <a:solidFill>
                  <a:srgbClr val="005DAA"/>
                </a:solidFill>
                <a:latin typeface="Georgia"/>
                <a:ea typeface="Georgia"/>
                <a:cs typeface="Georgia"/>
                <a:sym typeface="Georgia"/>
              </a:rPr>
              <a:t>You can Google anything you need</a:t>
            </a:r>
            <a:r>
              <a:rPr lang="en-US" sz="1800" b="0" i="0" u="none" strike="noStrike" cap="none">
                <a:solidFill>
                  <a:srgbClr val="002060"/>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
        <p:nvSpPr>
          <p:cNvPr id="677" name="Google Shape;677;p6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KEY WEBSITES </a:t>
            </a:r>
            <a:endParaRPr sz="1400" b="0" i="0" u="none" strike="noStrike" cap="none">
              <a:solidFill>
                <a:srgbClr val="000000"/>
              </a:solidFill>
              <a:latin typeface="Arial"/>
              <a:ea typeface="Arial"/>
              <a:cs typeface="Arial"/>
              <a:sym typeface="Arial"/>
            </a:endParaRPr>
          </a:p>
        </p:txBody>
      </p:sp>
      <p:sp>
        <p:nvSpPr>
          <p:cNvPr id="678" name="Google Shape;678;p6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2"/>
          <p:cNvSpPr txBox="1"/>
          <p:nvPr/>
        </p:nvSpPr>
        <p:spPr>
          <a:xfrm>
            <a:off x="674702" y="1600199"/>
            <a:ext cx="8278321" cy="419100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Bettye Dunham—District Grants Chair: 502-609-1923 </a:t>
            </a:r>
            <a:r>
              <a:rPr lang="en-US" sz="2400" b="0" i="0" u="sng" strike="noStrike" cap="none">
                <a:solidFill>
                  <a:schemeClr val="hlink"/>
                </a:solidFill>
                <a:latin typeface="Georgia"/>
                <a:ea typeface="Georgia"/>
                <a:cs typeface="Georgia"/>
                <a:sym typeface="Georgia"/>
                <a:hlinkClick r:id="rId3"/>
              </a:rPr>
              <a:t>bdunham@rauchinc.org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Peggy Peter—Annual Fund Chair: 502-552-0342 </a:t>
            </a:r>
            <a:r>
              <a:rPr lang="en-US" sz="2400" b="0" i="0" u="sng" strike="noStrike" cap="none">
                <a:solidFill>
                  <a:schemeClr val="hlink"/>
                </a:solidFill>
                <a:latin typeface="Georgia"/>
                <a:ea typeface="Georgia"/>
                <a:cs typeface="Georgia"/>
                <a:sym typeface="Georgia"/>
                <a:hlinkClick r:id="rId4"/>
              </a:rPr>
              <a:t>prespeggy@aol.com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Jessika Hane—District Foundation Chair: 812-345-2256 </a:t>
            </a:r>
            <a:r>
              <a:rPr lang="en-US" sz="2400" b="0" i="0" u="sng" strike="noStrike" cap="none">
                <a:solidFill>
                  <a:srgbClr val="0000FF"/>
                </a:solidFill>
                <a:latin typeface="Georgia"/>
                <a:ea typeface="Georgia"/>
                <a:cs typeface="Georgia"/>
                <a:sym typeface="Georgia"/>
              </a:rPr>
              <a:t>Jessika@Hane.com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Bob Browning—Global Grants Chair: 317-213-1119 </a:t>
            </a:r>
            <a:r>
              <a:rPr lang="en-US" sz="2400" b="0" i="0" u="sng" strike="noStrike" cap="none">
                <a:solidFill>
                  <a:srgbClr val="0000FF"/>
                </a:solidFill>
                <a:latin typeface="Georgia"/>
                <a:ea typeface="Georgia"/>
                <a:cs typeface="Georgia"/>
                <a:sym typeface="Georg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bbrowningcpa@gmail.com </a:t>
            </a:r>
            <a:endParaRPr sz="2400" b="0" i="0" u="sng" strike="noStrike" cap="none">
              <a:solidFill>
                <a:srgbClr val="0000FF"/>
              </a:solidFill>
              <a:latin typeface="Georgia"/>
              <a:ea typeface="Georgia"/>
              <a:cs typeface="Georgia"/>
              <a:sym typeface="Georg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342900" marR="0" lvl="0" indent="-190500" algn="l" rtl="0">
              <a:lnSpc>
                <a:spcPct val="100000"/>
              </a:lnSpc>
              <a:spcBef>
                <a:spcPts val="480"/>
              </a:spcBef>
              <a:spcAft>
                <a:spcPts val="0"/>
              </a:spcAft>
              <a:buClr>
                <a:srgbClr val="585858"/>
              </a:buClr>
              <a:buSzPts val="2400"/>
              <a:buFont typeface="Arial"/>
              <a:buNone/>
            </a:pPr>
            <a:endParaRPr sz="2400" b="0" i="0" u="sng" strike="noStrike" cap="none">
              <a:solidFill>
                <a:srgbClr val="0000FF"/>
              </a:solidFill>
              <a:latin typeface="Georgia"/>
              <a:ea typeface="Georgia"/>
              <a:cs typeface="Georgia"/>
              <a:sym typeface="Georg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sp>
        <p:nvSpPr>
          <p:cNvPr id="685" name="Google Shape;685;p62"/>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KEY CONTACTS</a:t>
            </a:r>
            <a:endParaRPr sz="1400" b="0" i="0" u="none" strike="noStrike" cap="none">
              <a:solidFill>
                <a:srgbClr val="000000"/>
              </a:solidFill>
              <a:latin typeface="Arial"/>
              <a:ea typeface="Arial"/>
              <a:cs typeface="Arial"/>
              <a:sym typeface="Arial"/>
            </a:endParaRPr>
          </a:p>
        </p:txBody>
      </p:sp>
      <p:sp>
        <p:nvSpPr>
          <p:cNvPr id="686" name="Google Shape;686;p62"/>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3"/>
          <p:cNvSpPr/>
          <p:nvPr/>
        </p:nvSpPr>
        <p:spPr>
          <a:xfrm>
            <a:off x="7933575" y="6553200"/>
            <a:ext cx="1146900" cy="2793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2022-2023</a:t>
            </a:r>
            <a:endParaRPr sz="1400" b="0" i="0" u="none" strike="noStrike" cap="none">
              <a:solidFill>
                <a:srgbClr val="000000"/>
              </a:solidFill>
              <a:latin typeface="Arial"/>
              <a:ea typeface="Arial"/>
              <a:cs typeface="Arial"/>
              <a:sym typeface="Arial"/>
            </a:endParaRPr>
          </a:p>
        </p:txBody>
      </p:sp>
      <p:pic>
        <p:nvPicPr>
          <p:cNvPr id="692" name="Google Shape;692;p63" descr="A close up of a flag&#10;&#10;Description automatically generated"/>
          <p:cNvPicPr preferRelativeResize="0"/>
          <p:nvPr/>
        </p:nvPicPr>
        <p:blipFill rotWithShape="1">
          <a:blip r:embed="rId3">
            <a:alphaModFix/>
          </a:blip>
          <a:srcRect/>
          <a:stretch/>
        </p:blipFill>
        <p:spPr>
          <a:xfrm>
            <a:off x="1085850" y="1371600"/>
            <a:ext cx="6991350" cy="4660900"/>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693" name="Google Shape;693;p63"/>
          <p:cNvSpPr txBox="1"/>
          <p:nvPr/>
        </p:nvSpPr>
        <p:spPr>
          <a:xfrm>
            <a:off x="1295400" y="228600"/>
            <a:ext cx="62484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
        <p:nvSpPr>
          <p:cNvPr id="694" name="Google Shape;694;p63"/>
          <p:cNvSpPr txBox="1"/>
          <p:nvPr/>
        </p:nvSpPr>
        <p:spPr>
          <a:xfrm>
            <a:off x="7937810" y="6550223"/>
            <a:ext cx="120619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4"/>
          <p:cNvSpPr txBox="1"/>
          <p:nvPr/>
        </p:nvSpPr>
        <p:spPr>
          <a:xfrm>
            <a:off x="896350" y="2683041"/>
            <a:ext cx="7255042" cy="584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85858"/>
              </a:buClr>
              <a:buSzPts val="800"/>
              <a:buFont typeface="Georgia"/>
              <a:buNone/>
            </a:pPr>
            <a:r>
              <a:rPr lang="en-US" sz="3200" b="0" i="0" u="none" strike="noStrike" cap="none">
                <a:solidFill>
                  <a:srgbClr val="585858"/>
                </a:solidFill>
                <a:latin typeface="Georgia"/>
                <a:ea typeface="Georgia"/>
                <a:cs typeface="Georgia"/>
                <a:sym typeface="Georgia"/>
              </a:rPr>
              <a:t>Thank you!</a:t>
            </a:r>
            <a:endParaRPr sz="1400" b="0" i="0" u="none" strike="noStrike" cap="none">
              <a:solidFill>
                <a:srgbClr val="000000"/>
              </a:solidFill>
              <a:latin typeface="Arial"/>
              <a:ea typeface="Arial"/>
              <a:cs typeface="Arial"/>
              <a:sym typeface="Arial"/>
            </a:endParaRPr>
          </a:p>
        </p:txBody>
      </p:sp>
      <p:sp>
        <p:nvSpPr>
          <p:cNvPr id="701" name="Google Shape;701;p6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702" name="Google Shape;702;p64" descr="Icon&#10;&#10;Description automatically generated"/>
          <p:cNvPicPr preferRelativeResize="0"/>
          <p:nvPr/>
        </p:nvPicPr>
        <p:blipFill rotWithShape="1">
          <a:blip r:embed="rId3">
            <a:alphaModFix/>
          </a:blip>
          <a:srcRect/>
          <a:stretch/>
        </p:blipFill>
        <p:spPr>
          <a:xfrm>
            <a:off x="381000" y="1295400"/>
            <a:ext cx="8635435" cy="4608800"/>
          </a:xfrm>
          <a:prstGeom prst="rect">
            <a:avLst/>
          </a:prstGeom>
          <a:noFill/>
          <a:ln>
            <a:noFill/>
          </a:ln>
        </p:spPr>
      </p:pic>
      <p:sp>
        <p:nvSpPr>
          <p:cNvPr id="703" name="Google Shape;703;p64"/>
          <p:cNvSpPr txBox="1"/>
          <p:nvPr/>
        </p:nvSpPr>
        <p:spPr>
          <a:xfrm>
            <a:off x="8229600" y="67026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p:nvPr/>
        </p:nvSpPr>
        <p:spPr>
          <a:xfrm>
            <a:off x="3045700" y="1518475"/>
            <a:ext cx="5832300" cy="358680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Moderator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District Foundation Chair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PDG Jessika Hane</a:t>
            </a:r>
            <a:endParaRPr sz="3200" b="0" i="0" u="none" strike="noStrike" cap="none">
              <a:solidFill>
                <a:srgbClr val="585858"/>
              </a:solidFill>
              <a:latin typeface="Georgia"/>
              <a:ea typeface="Georgia"/>
              <a:cs typeface="Georgia"/>
              <a:sym typeface="Georgia"/>
            </a:endParaRPr>
          </a:p>
        </p:txBody>
      </p:sp>
      <p:sp>
        <p:nvSpPr>
          <p:cNvPr id="193" name="Google Shape;193;p6"/>
          <p:cNvSpPr txBox="1"/>
          <p:nvPr/>
        </p:nvSpPr>
        <p:spPr>
          <a:xfrm>
            <a:off x="183492" y="390834"/>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Welcome</a:t>
            </a:r>
            <a:endParaRPr sz="3600" b="1" i="0" u="none" strike="noStrike" cap="none">
              <a:solidFill>
                <a:schemeClr val="lt1"/>
              </a:solidFill>
              <a:latin typeface="Arial Narrow"/>
              <a:ea typeface="Arial Narrow"/>
              <a:cs typeface="Arial Narrow"/>
              <a:sym typeface="Arial Narrow"/>
            </a:endParaRPr>
          </a:p>
        </p:txBody>
      </p:sp>
      <p:sp>
        <p:nvSpPr>
          <p:cNvPr id="194" name="Google Shape;194;p6"/>
          <p:cNvSpPr txBox="1"/>
          <p:nvPr/>
        </p:nvSpPr>
        <p:spPr>
          <a:xfrm>
            <a:off x="8077200" y="6550198"/>
            <a:ext cx="10668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a:t>
            </a:r>
            <a:r>
              <a:rPr lang="en-US" b="1"/>
              <a:t>25-2026</a:t>
            </a:r>
            <a:endParaRPr sz="1400" b="0" i="0" u="none" strike="noStrike" cap="none">
              <a:solidFill>
                <a:srgbClr val="000000"/>
              </a:solidFill>
              <a:latin typeface="Arial"/>
              <a:ea typeface="Arial"/>
              <a:cs typeface="Arial"/>
              <a:sym typeface="Arial"/>
            </a:endParaRPr>
          </a:p>
        </p:txBody>
      </p:sp>
      <p:pic>
        <p:nvPicPr>
          <p:cNvPr id="195" name="Google Shape;195;p6"/>
          <p:cNvPicPr preferRelativeResize="0"/>
          <p:nvPr/>
        </p:nvPicPr>
        <p:blipFill rotWithShape="1">
          <a:blip r:embed="rId3">
            <a:alphaModFix/>
          </a:blip>
          <a:srcRect/>
          <a:stretch/>
        </p:blipFill>
        <p:spPr>
          <a:xfrm>
            <a:off x="381000" y="2216681"/>
            <a:ext cx="2559175" cy="250771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p:nvPr/>
        </p:nvSpPr>
        <p:spPr>
          <a:xfrm>
            <a:off x="2952450" y="1518475"/>
            <a:ext cx="5582100" cy="358680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a:t>
            </a:r>
            <a:r>
              <a:rPr lang="en-US" sz="3200">
                <a:solidFill>
                  <a:srgbClr val="585858"/>
                </a:solidFill>
                <a:latin typeface="Georgia"/>
                <a:ea typeface="Georgia"/>
                <a:cs typeface="Georgia"/>
                <a:sym typeface="Georgia"/>
              </a:rPr>
              <a:t>		</a:t>
            </a:r>
            <a:r>
              <a:rPr lang="en-US" sz="3200" b="0" i="0" u="none" strike="noStrike" cap="none">
                <a:solidFill>
                  <a:srgbClr val="585858"/>
                </a:solidFill>
                <a:latin typeface="Georgia"/>
                <a:ea typeface="Georgia"/>
                <a:cs typeface="Georgia"/>
                <a:sym typeface="Georgia"/>
              </a:rPr>
              <a:t>Annual Fund Chair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PDG Peggy Peter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Arial"/>
              <a:buNone/>
            </a:pPr>
            <a:endParaRPr sz="3200" b="0" i="0" u="none" strike="noStrike" cap="none">
              <a:solidFill>
                <a:srgbClr val="585858"/>
              </a:solidFill>
              <a:latin typeface="Georgia"/>
              <a:ea typeface="Georgia"/>
              <a:cs typeface="Georgia"/>
              <a:sym typeface="Georgia"/>
            </a:endParaRPr>
          </a:p>
        </p:txBody>
      </p:sp>
      <p:sp>
        <p:nvSpPr>
          <p:cNvPr id="202" name="Google Shape;202;p7"/>
          <p:cNvSpPr txBox="1"/>
          <p:nvPr/>
        </p:nvSpPr>
        <p:spPr>
          <a:xfrm>
            <a:off x="183492" y="390834"/>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Welcome</a:t>
            </a:r>
            <a:endParaRPr sz="3600" b="1" i="0" u="none" strike="noStrike" cap="none">
              <a:solidFill>
                <a:schemeClr val="lt1"/>
              </a:solidFill>
              <a:latin typeface="Arial Narrow"/>
              <a:ea typeface="Arial Narrow"/>
              <a:cs typeface="Arial Narrow"/>
              <a:sym typeface="Arial Narrow"/>
            </a:endParaRPr>
          </a:p>
        </p:txBody>
      </p:sp>
      <p:pic>
        <p:nvPicPr>
          <p:cNvPr id="203" name="Google Shape;203;p7"/>
          <p:cNvPicPr preferRelativeResize="0"/>
          <p:nvPr/>
        </p:nvPicPr>
        <p:blipFill rotWithShape="1">
          <a:blip r:embed="rId3">
            <a:alphaModFix/>
          </a:blip>
          <a:srcRect/>
          <a:stretch/>
        </p:blipFill>
        <p:spPr>
          <a:xfrm>
            <a:off x="674703" y="2249705"/>
            <a:ext cx="2051939" cy="2876550"/>
          </a:xfrm>
          <a:prstGeom prst="rect">
            <a:avLst/>
          </a:prstGeom>
          <a:noFill/>
          <a:ln>
            <a:noFill/>
          </a:ln>
        </p:spPr>
      </p:pic>
      <p:sp>
        <p:nvSpPr>
          <p:cNvPr id="204" name="Google Shape;204;p7"/>
          <p:cNvSpPr/>
          <p:nvPr/>
        </p:nvSpPr>
        <p:spPr>
          <a:xfrm>
            <a:off x="8204725" y="6443625"/>
            <a:ext cx="939300" cy="41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2931750" y="1518475"/>
            <a:ext cx="5602800" cy="358680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District Grants Chair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PDG Bettye Dunham</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Arial"/>
              <a:buNone/>
            </a:pPr>
            <a:endParaRPr sz="3200" b="0" i="0" u="none" strike="noStrike" cap="none">
              <a:solidFill>
                <a:srgbClr val="585858"/>
              </a:solidFill>
              <a:latin typeface="Georgia"/>
              <a:ea typeface="Georgia"/>
              <a:cs typeface="Georgia"/>
              <a:sym typeface="Georgia"/>
            </a:endParaRPr>
          </a:p>
        </p:txBody>
      </p:sp>
      <p:sp>
        <p:nvSpPr>
          <p:cNvPr id="211" name="Google Shape;211;p8"/>
          <p:cNvSpPr txBox="1"/>
          <p:nvPr/>
        </p:nvSpPr>
        <p:spPr>
          <a:xfrm>
            <a:off x="183492" y="390834"/>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Welcome</a:t>
            </a:r>
            <a:endParaRPr sz="3600" b="1" i="0" u="none" strike="noStrike" cap="none">
              <a:solidFill>
                <a:schemeClr val="lt1"/>
              </a:solidFill>
              <a:latin typeface="Arial Narrow"/>
              <a:ea typeface="Arial Narrow"/>
              <a:cs typeface="Arial Narrow"/>
              <a:sym typeface="Arial Narrow"/>
            </a:endParaRPr>
          </a:p>
        </p:txBody>
      </p:sp>
      <p:pic>
        <p:nvPicPr>
          <p:cNvPr id="212" name="Google Shape;212;p8"/>
          <p:cNvPicPr preferRelativeResize="0"/>
          <p:nvPr/>
        </p:nvPicPr>
        <p:blipFill rotWithShape="1">
          <a:blip r:embed="rId3">
            <a:alphaModFix/>
          </a:blip>
          <a:srcRect/>
          <a:stretch/>
        </p:blipFill>
        <p:spPr>
          <a:xfrm>
            <a:off x="533400" y="2133600"/>
            <a:ext cx="2286000" cy="2849880"/>
          </a:xfrm>
          <a:prstGeom prst="rect">
            <a:avLst/>
          </a:prstGeom>
          <a:noFill/>
          <a:ln>
            <a:noFill/>
          </a:ln>
        </p:spPr>
      </p:pic>
      <p:sp>
        <p:nvSpPr>
          <p:cNvPr id="213" name="Google Shape;213;p8"/>
          <p:cNvSpPr/>
          <p:nvPr/>
        </p:nvSpPr>
        <p:spPr>
          <a:xfrm>
            <a:off x="8121069" y="6553200"/>
            <a:ext cx="946731" cy="2286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2025-26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Custom Design">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9204</Words>
  <Application>Microsoft Office PowerPoint</Application>
  <PresentationFormat>On-screen Show (4:3)</PresentationFormat>
  <Paragraphs>842</Paragraphs>
  <Slides>65</Slides>
  <Notes>65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65</vt:i4>
      </vt:variant>
    </vt:vector>
  </HeadingPairs>
  <TitlesOfParts>
    <vt:vector size="76" baseType="lpstr">
      <vt:lpstr>Georgia</vt:lpstr>
      <vt:lpstr>Courier New</vt:lpstr>
      <vt:lpstr>Arial Narrow</vt:lpstr>
      <vt:lpstr>Noto Sans Symbols</vt:lpstr>
      <vt:lpstr>Calibri</vt:lpstr>
      <vt:lpstr>Arial</vt:lpstr>
      <vt:lpstr>Times New Roman</vt:lpstr>
      <vt:lpstr>Custom Design</vt:lpstr>
      <vt:lpstr>3_Custom Design</vt:lpstr>
      <vt:lpstr>2_Custom Design</vt:lpstr>
      <vt:lpstr>1_Custom Design</vt:lpstr>
      <vt:lpstr>PowerPoint Presentation</vt:lpstr>
      <vt:lpstr>PowerPoint Presentation</vt:lpstr>
      <vt:lpstr>PowerPoint Presentation</vt:lpstr>
      <vt:lpstr>PowerPoint Presentation</vt:lpstr>
      <vt:lpstr>17 District Grants Awarded Cont’d. </vt:lpstr>
      <vt:lpstr>17 District Grants Awarded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POLIO ERADICATION </vt:lpstr>
      <vt:lpstr>PowerPoint Presentation</vt:lpstr>
      <vt:lpstr>PowerPoint Presentation</vt:lpstr>
      <vt:lpstr>HOW WE FUND PROGRAMS – SHARE SYSTEM</vt:lpstr>
      <vt:lpstr>DISTRICT 6580 GIVING 2023-24</vt:lpstr>
      <vt:lpstr>DISTRICT GRANTS 2025-2026</vt:lpstr>
      <vt:lpstr>Session Polling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Polling Question</vt:lpstr>
      <vt:lpstr>Session Polling 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Polling Question #4</vt:lpstr>
      <vt:lpstr>Session Polling Question #5</vt:lpstr>
      <vt:lpstr>Session Polling Question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Polling Question #7</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Carie</dc:creator>
  <cp:lastModifiedBy>Bettye Dunham</cp:lastModifiedBy>
  <cp:revision>1</cp:revision>
  <dcterms:created xsi:type="dcterms:W3CDTF">2020-11-02T20:39:36Z</dcterms:created>
  <dcterms:modified xsi:type="dcterms:W3CDTF">2025-01-04T20:48:31Z</dcterms:modified>
</cp:coreProperties>
</file>